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16.jpg" ContentType="image/png"/>
  <Override PartName="/ppt/media/image25.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90" r:id="rId3"/>
    <p:sldId id="292" r:id="rId4"/>
    <p:sldId id="291" r:id="rId5"/>
    <p:sldId id="293" r:id="rId6"/>
    <p:sldId id="257" r:id="rId7"/>
    <p:sldId id="258" r:id="rId8"/>
    <p:sldId id="259" r:id="rId9"/>
    <p:sldId id="260" r:id="rId10"/>
    <p:sldId id="288" r:id="rId11"/>
    <p:sldId id="261" r:id="rId12"/>
    <p:sldId id="262" r:id="rId13"/>
    <p:sldId id="289" r:id="rId14"/>
    <p:sldId id="263" r:id="rId15"/>
    <p:sldId id="264" r:id="rId16"/>
    <p:sldId id="265" r:id="rId17"/>
    <p:sldId id="266" r:id="rId18"/>
    <p:sldId id="267" r:id="rId19"/>
    <p:sldId id="268" r:id="rId20"/>
    <p:sldId id="269" r:id="rId21"/>
    <p:sldId id="270" r:id="rId22"/>
    <p:sldId id="271" r:id="rId23"/>
    <p:sldId id="278" r:id="rId24"/>
    <p:sldId id="279" r:id="rId25"/>
    <p:sldId id="280" r:id="rId26"/>
    <p:sldId id="283" r:id="rId27"/>
    <p:sldId id="285" r:id="rId28"/>
    <p:sldId id="287" r:id="rId29"/>
    <p:sldId id="286" r:id="rId30"/>
    <p:sldId id="281" r:id="rId31"/>
    <p:sldId id="282" r:id="rId32"/>
    <p:sldId id="284" r:id="rId33"/>
    <p:sldId id="272" r:id="rId34"/>
    <p:sldId id="273" r:id="rId35"/>
    <p:sldId id="274" r:id="rId36"/>
    <p:sldId id="275" r:id="rId37"/>
    <p:sldId id="276" r:id="rId38"/>
    <p:sldId id="277" r:id="rId39"/>
  </p:sldIdLst>
  <p:sldSz cx="10080625" cy="7559675"/>
  <p:notesSz cx="7559675" cy="106918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81">
          <p15:clr>
            <a:srgbClr val="A4A3A4"/>
          </p15:clr>
        </p15:guide>
        <p15:guide id="2" pos="317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7059" autoAdjust="0"/>
  </p:normalViewPr>
  <p:slideViewPr>
    <p:cSldViewPr snapToGrid="0" snapToObjects="1">
      <p:cViewPr varScale="1">
        <p:scale>
          <a:sx n="71" d="100"/>
          <a:sy n="71" d="100"/>
        </p:scale>
        <p:origin x="1326" y="66"/>
      </p:cViewPr>
      <p:guideLst>
        <p:guide orient="horz" pos="2381"/>
        <p:guide pos="3175"/>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a:p>
        </p:txBody>
      </p:sp>
      <p:sp>
        <p:nvSpPr>
          <p:cNvPr id="27" name="PlaceHolder 2"/>
          <p:cNvSpPr>
            <a:spLocks noGrp="1"/>
          </p:cNvSpPr>
          <p:nvPr>
            <p:ph type="body"/>
          </p:nvPr>
        </p:nvSpPr>
        <p:spPr>
          <a:xfrm>
            <a:off x="504000" y="1769040"/>
            <a:ext cx="9071640" cy="2091240"/>
          </a:xfrm>
          <a:prstGeom prst="rect">
            <a:avLst/>
          </a:prstGeom>
        </p:spPr>
        <p:txBody>
          <a:bodyPr lIns="0" tIns="0" rIns="0" bIns="0"/>
          <a:lstStyle/>
          <a:p>
            <a:endParaRPr/>
          </a:p>
        </p:txBody>
      </p:sp>
      <p:sp>
        <p:nvSpPr>
          <p:cNvPr id="28" name="PlaceHolder 3"/>
          <p:cNvSpPr>
            <a:spLocks noGrp="1"/>
          </p:cNvSpPr>
          <p:nvPr>
            <p:ph type="body"/>
          </p:nvPr>
        </p:nvSpPr>
        <p:spPr>
          <a:xfrm>
            <a:off x="504000" y="4059360"/>
            <a:ext cx="9071640" cy="2091240"/>
          </a:xfrm>
          <a:prstGeom prst="rect">
            <a:avLst/>
          </a:prstGeom>
        </p:spPr>
        <p:txBody>
          <a:bodyPr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a:p>
        </p:txBody>
      </p:sp>
      <p:sp>
        <p:nvSpPr>
          <p:cNvPr id="30" name="PlaceHolder 2"/>
          <p:cNvSpPr>
            <a:spLocks noGrp="1"/>
          </p:cNvSpPr>
          <p:nvPr>
            <p:ph type="body"/>
          </p:nvPr>
        </p:nvSpPr>
        <p:spPr>
          <a:xfrm>
            <a:off x="504000" y="1769040"/>
            <a:ext cx="4426920" cy="2091240"/>
          </a:xfrm>
          <a:prstGeom prst="rect">
            <a:avLst/>
          </a:prstGeom>
        </p:spPr>
        <p:txBody>
          <a:bodyPr lIns="0" tIns="0" rIns="0" bIns="0"/>
          <a:lstStyle/>
          <a:p>
            <a:endParaRPr/>
          </a:p>
        </p:txBody>
      </p:sp>
      <p:sp>
        <p:nvSpPr>
          <p:cNvPr id="31" name="PlaceHolder 3"/>
          <p:cNvSpPr>
            <a:spLocks noGrp="1"/>
          </p:cNvSpPr>
          <p:nvPr>
            <p:ph type="body"/>
          </p:nvPr>
        </p:nvSpPr>
        <p:spPr>
          <a:xfrm>
            <a:off x="5152680" y="1769040"/>
            <a:ext cx="4426920" cy="2091240"/>
          </a:xfrm>
          <a:prstGeom prst="rect">
            <a:avLst/>
          </a:prstGeom>
        </p:spPr>
        <p:txBody>
          <a:bodyPr lIns="0" tIns="0" rIns="0" bIns="0"/>
          <a:lstStyle/>
          <a:p>
            <a:endParaRPr/>
          </a:p>
        </p:txBody>
      </p:sp>
      <p:sp>
        <p:nvSpPr>
          <p:cNvPr id="32" name="PlaceHolder 4"/>
          <p:cNvSpPr>
            <a:spLocks noGrp="1"/>
          </p:cNvSpPr>
          <p:nvPr>
            <p:ph type="body"/>
          </p:nvPr>
        </p:nvSpPr>
        <p:spPr>
          <a:xfrm>
            <a:off x="5152680" y="4059360"/>
            <a:ext cx="4426920" cy="2091240"/>
          </a:xfrm>
          <a:prstGeom prst="rect">
            <a:avLst/>
          </a:prstGeom>
        </p:spPr>
        <p:txBody>
          <a:bodyPr lIns="0" tIns="0" rIns="0" bIns="0"/>
          <a:lstStyle/>
          <a:p>
            <a:endParaRPr/>
          </a:p>
        </p:txBody>
      </p:sp>
      <p:sp>
        <p:nvSpPr>
          <p:cNvPr id="33" name="PlaceHolder 5"/>
          <p:cNvSpPr>
            <a:spLocks noGrp="1"/>
          </p:cNvSpPr>
          <p:nvPr>
            <p:ph type="body"/>
          </p:nvPr>
        </p:nvSpPr>
        <p:spPr>
          <a:xfrm>
            <a:off x="504000" y="4059360"/>
            <a:ext cx="4426920" cy="2091240"/>
          </a:xfrm>
          <a:prstGeom prst="rect">
            <a:avLst/>
          </a:prstGeom>
        </p:spPr>
        <p:txBody>
          <a:bodyPr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a:p>
        </p:txBody>
      </p:sp>
      <p:sp>
        <p:nvSpPr>
          <p:cNvPr id="35" name="PlaceHolder 2"/>
          <p:cNvSpPr>
            <a:spLocks noGrp="1"/>
          </p:cNvSpPr>
          <p:nvPr>
            <p:ph type="body"/>
          </p:nvPr>
        </p:nvSpPr>
        <p:spPr>
          <a:xfrm>
            <a:off x="504000" y="1769040"/>
            <a:ext cx="9071640" cy="4384440"/>
          </a:xfrm>
          <a:prstGeom prst="rect">
            <a:avLst/>
          </a:prstGeom>
        </p:spPr>
        <p:txBody>
          <a:bodyPr lIns="0" tIns="0" rIns="0" bIns="0"/>
          <a:lstStyle/>
          <a:p>
            <a:endParaRPr/>
          </a:p>
        </p:txBody>
      </p:sp>
      <p:sp>
        <p:nvSpPr>
          <p:cNvPr id="36" name="PlaceHolder 3"/>
          <p:cNvSpPr>
            <a:spLocks noGrp="1"/>
          </p:cNvSpPr>
          <p:nvPr>
            <p:ph type="body"/>
          </p:nvPr>
        </p:nvSpPr>
        <p:spPr>
          <a:xfrm>
            <a:off x="504000" y="1769040"/>
            <a:ext cx="9071640" cy="4384440"/>
          </a:xfrm>
          <a:prstGeom prst="rect">
            <a:avLst/>
          </a:prstGeom>
        </p:spPr>
        <p:txBody>
          <a:bodyPr lIns="0" tIns="0" rIns="0" bIns="0"/>
          <a:lstStyle/>
          <a:p>
            <a:endParaRPr/>
          </a:p>
        </p:txBody>
      </p:sp>
      <p:pic>
        <p:nvPicPr>
          <p:cNvPr id="37" name="Picture 36"/>
          <p:cNvPicPr/>
          <p:nvPr/>
        </p:nvPicPr>
        <p:blipFill>
          <a:blip r:embed="rId2"/>
          <a:stretch/>
        </p:blipFill>
        <p:spPr>
          <a:xfrm>
            <a:off x="2292120" y="1768680"/>
            <a:ext cx="5495040" cy="4384440"/>
          </a:xfrm>
          <a:prstGeom prst="rect">
            <a:avLst/>
          </a:prstGeom>
          <a:ln>
            <a:noFill/>
          </a:ln>
        </p:spPr>
      </p:pic>
      <p:pic>
        <p:nvPicPr>
          <p:cNvPr id="38" name="Picture 37"/>
          <p:cNvPicPr/>
          <p:nvPr/>
        </p:nvPicPr>
        <p:blipFill>
          <a:blip r:embed="rId2"/>
          <a:stretch/>
        </p:blipFill>
        <p:spPr>
          <a:xfrm>
            <a:off x="2292120" y="1768680"/>
            <a:ext cx="5495040" cy="4384440"/>
          </a:xfrm>
          <a:prstGeom prst="rect">
            <a:avLst/>
          </a:prstGeom>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a:p>
        </p:txBody>
      </p:sp>
      <p:sp>
        <p:nvSpPr>
          <p:cNvPr id="6" name="PlaceHolder 2"/>
          <p:cNvSpPr>
            <a:spLocks noGrp="1"/>
          </p:cNvSpPr>
          <p:nvPr>
            <p:ph type="subTitle"/>
          </p:nvPr>
        </p:nvSpPr>
        <p:spPr>
          <a:xfrm>
            <a:off x="504000" y="1769040"/>
            <a:ext cx="9071640" cy="4384440"/>
          </a:xfrm>
          <a:prstGeom prst="rect">
            <a:avLst/>
          </a:prstGeom>
        </p:spPr>
        <p:txBody>
          <a:bodyPr lIns="0" tIns="0" rIns="0" bIns="0" anchor="ctr"/>
          <a:lstStyle/>
          <a:p>
            <a:pPr algn="ct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a:p>
        </p:txBody>
      </p:sp>
      <p:sp>
        <p:nvSpPr>
          <p:cNvPr id="8" name="PlaceHolder 2"/>
          <p:cNvSpPr>
            <a:spLocks noGrp="1"/>
          </p:cNvSpPr>
          <p:nvPr>
            <p:ph type="body"/>
          </p:nvPr>
        </p:nvSpPr>
        <p:spPr>
          <a:xfrm>
            <a:off x="504000" y="1769040"/>
            <a:ext cx="9071640" cy="4384440"/>
          </a:xfrm>
          <a:prstGeom prst="rect">
            <a:avLst/>
          </a:prstGeom>
        </p:spPr>
        <p:txBody>
          <a:bodyPr lIns="0" tIns="0" rIns="0" bIns="0"/>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a:p>
        </p:txBody>
      </p:sp>
      <p:sp>
        <p:nvSpPr>
          <p:cNvPr id="10" name="PlaceHolder 2"/>
          <p:cNvSpPr>
            <a:spLocks noGrp="1"/>
          </p:cNvSpPr>
          <p:nvPr>
            <p:ph type="body"/>
          </p:nvPr>
        </p:nvSpPr>
        <p:spPr>
          <a:xfrm>
            <a:off x="504000" y="1769040"/>
            <a:ext cx="4426920" cy="4384440"/>
          </a:xfrm>
          <a:prstGeom prst="rect">
            <a:avLst/>
          </a:prstGeom>
        </p:spPr>
        <p:txBody>
          <a:bodyPr lIns="0" tIns="0" rIns="0" bIns="0"/>
          <a:lstStyle/>
          <a:p>
            <a:endParaRPr/>
          </a:p>
        </p:txBody>
      </p:sp>
      <p:sp>
        <p:nvSpPr>
          <p:cNvPr id="11" name="PlaceHolder 3"/>
          <p:cNvSpPr>
            <a:spLocks noGrp="1"/>
          </p:cNvSpPr>
          <p:nvPr>
            <p:ph type="body"/>
          </p:nvPr>
        </p:nvSpPr>
        <p:spPr>
          <a:xfrm>
            <a:off x="5152680" y="1769040"/>
            <a:ext cx="4426920" cy="4384440"/>
          </a:xfrm>
          <a:prstGeom prst="rect">
            <a:avLst/>
          </a:prstGeom>
        </p:spPr>
        <p:txBody>
          <a:bodyPr lIns="0" tIns="0" rIns="0" bIns="0"/>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0" y="301320"/>
            <a:ext cx="9071640" cy="5851800"/>
          </a:xfrm>
          <a:prstGeom prst="rect">
            <a:avLst/>
          </a:prstGeom>
        </p:spPr>
        <p:txBody>
          <a:bodyPr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a:p>
        </p:txBody>
      </p:sp>
      <p:sp>
        <p:nvSpPr>
          <p:cNvPr id="15" name="PlaceHolder 2"/>
          <p:cNvSpPr>
            <a:spLocks noGrp="1"/>
          </p:cNvSpPr>
          <p:nvPr>
            <p:ph type="body"/>
          </p:nvPr>
        </p:nvSpPr>
        <p:spPr>
          <a:xfrm>
            <a:off x="504000" y="1769040"/>
            <a:ext cx="4426920" cy="2091240"/>
          </a:xfrm>
          <a:prstGeom prst="rect">
            <a:avLst/>
          </a:prstGeom>
        </p:spPr>
        <p:txBody>
          <a:bodyPr lIns="0" tIns="0" rIns="0" bIns="0"/>
          <a:lstStyle/>
          <a:p>
            <a:endParaRPr/>
          </a:p>
        </p:txBody>
      </p:sp>
      <p:sp>
        <p:nvSpPr>
          <p:cNvPr id="16" name="PlaceHolder 3"/>
          <p:cNvSpPr>
            <a:spLocks noGrp="1"/>
          </p:cNvSpPr>
          <p:nvPr>
            <p:ph type="body"/>
          </p:nvPr>
        </p:nvSpPr>
        <p:spPr>
          <a:xfrm>
            <a:off x="504000" y="4059360"/>
            <a:ext cx="4426920" cy="2091240"/>
          </a:xfrm>
          <a:prstGeom prst="rect">
            <a:avLst/>
          </a:prstGeom>
        </p:spPr>
        <p:txBody>
          <a:bodyPr lIns="0" tIns="0" rIns="0" bIns="0"/>
          <a:lstStyle/>
          <a:p>
            <a:endParaRPr/>
          </a:p>
        </p:txBody>
      </p:sp>
      <p:sp>
        <p:nvSpPr>
          <p:cNvPr id="17" name="PlaceHolder 4"/>
          <p:cNvSpPr>
            <a:spLocks noGrp="1"/>
          </p:cNvSpPr>
          <p:nvPr>
            <p:ph type="body"/>
          </p:nvPr>
        </p:nvSpPr>
        <p:spPr>
          <a:xfrm>
            <a:off x="5152680" y="1769040"/>
            <a:ext cx="4426920" cy="4384440"/>
          </a:xfrm>
          <a:prstGeom prst="rect">
            <a:avLst/>
          </a:prstGeom>
        </p:spPr>
        <p:txBody>
          <a:bodyPr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a:p>
        </p:txBody>
      </p:sp>
      <p:sp>
        <p:nvSpPr>
          <p:cNvPr id="19" name="PlaceHolder 2"/>
          <p:cNvSpPr>
            <a:spLocks noGrp="1"/>
          </p:cNvSpPr>
          <p:nvPr>
            <p:ph type="body"/>
          </p:nvPr>
        </p:nvSpPr>
        <p:spPr>
          <a:xfrm>
            <a:off x="504000" y="1769040"/>
            <a:ext cx="4426920" cy="4384440"/>
          </a:xfrm>
          <a:prstGeom prst="rect">
            <a:avLst/>
          </a:prstGeom>
        </p:spPr>
        <p:txBody>
          <a:bodyPr lIns="0" tIns="0" rIns="0" bIns="0"/>
          <a:lstStyle/>
          <a:p>
            <a:endParaRPr/>
          </a:p>
        </p:txBody>
      </p:sp>
      <p:sp>
        <p:nvSpPr>
          <p:cNvPr id="20" name="PlaceHolder 3"/>
          <p:cNvSpPr>
            <a:spLocks noGrp="1"/>
          </p:cNvSpPr>
          <p:nvPr>
            <p:ph type="body"/>
          </p:nvPr>
        </p:nvSpPr>
        <p:spPr>
          <a:xfrm>
            <a:off x="5152680" y="1769040"/>
            <a:ext cx="4426920" cy="2091240"/>
          </a:xfrm>
          <a:prstGeom prst="rect">
            <a:avLst/>
          </a:prstGeom>
        </p:spPr>
        <p:txBody>
          <a:bodyPr lIns="0" tIns="0" rIns="0" bIns="0"/>
          <a:lstStyle/>
          <a:p>
            <a:endParaRPr/>
          </a:p>
        </p:txBody>
      </p:sp>
      <p:sp>
        <p:nvSpPr>
          <p:cNvPr id="21" name="PlaceHolder 4"/>
          <p:cNvSpPr>
            <a:spLocks noGrp="1"/>
          </p:cNvSpPr>
          <p:nvPr>
            <p:ph type="body"/>
          </p:nvPr>
        </p:nvSpPr>
        <p:spPr>
          <a:xfrm>
            <a:off x="5152680" y="4059360"/>
            <a:ext cx="4426920" cy="2091240"/>
          </a:xfrm>
          <a:prstGeom prst="rect">
            <a:avLst/>
          </a:prstGeom>
        </p:spPr>
        <p:txBody>
          <a:bodyPr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a:p>
        </p:txBody>
      </p:sp>
      <p:sp>
        <p:nvSpPr>
          <p:cNvPr id="23" name="PlaceHolder 2"/>
          <p:cNvSpPr>
            <a:spLocks noGrp="1"/>
          </p:cNvSpPr>
          <p:nvPr>
            <p:ph type="body"/>
          </p:nvPr>
        </p:nvSpPr>
        <p:spPr>
          <a:xfrm>
            <a:off x="504000" y="1769040"/>
            <a:ext cx="4426920" cy="2091240"/>
          </a:xfrm>
          <a:prstGeom prst="rect">
            <a:avLst/>
          </a:prstGeom>
        </p:spPr>
        <p:txBody>
          <a:bodyPr lIns="0" tIns="0" rIns="0" bIns="0"/>
          <a:lstStyle/>
          <a:p>
            <a:endParaRPr/>
          </a:p>
        </p:txBody>
      </p:sp>
      <p:sp>
        <p:nvSpPr>
          <p:cNvPr id="24" name="PlaceHolder 3"/>
          <p:cNvSpPr>
            <a:spLocks noGrp="1"/>
          </p:cNvSpPr>
          <p:nvPr>
            <p:ph type="body"/>
          </p:nvPr>
        </p:nvSpPr>
        <p:spPr>
          <a:xfrm>
            <a:off x="5152680" y="1769040"/>
            <a:ext cx="4426920" cy="2091240"/>
          </a:xfrm>
          <a:prstGeom prst="rect">
            <a:avLst/>
          </a:prstGeom>
        </p:spPr>
        <p:txBody>
          <a:bodyPr lIns="0" tIns="0" rIns="0" bIns="0"/>
          <a:lstStyle/>
          <a:p>
            <a:endParaRPr/>
          </a:p>
        </p:txBody>
      </p:sp>
      <p:sp>
        <p:nvSpPr>
          <p:cNvPr id="25" name="PlaceHolder 4"/>
          <p:cNvSpPr>
            <a:spLocks noGrp="1"/>
          </p:cNvSpPr>
          <p:nvPr>
            <p:ph type="body"/>
          </p:nvPr>
        </p:nvSpPr>
        <p:spPr>
          <a:xfrm>
            <a:off x="504000" y="4059360"/>
            <a:ext cx="9071640" cy="2091240"/>
          </a:xfrm>
          <a:prstGeom prst="rect">
            <a:avLst/>
          </a:prstGeom>
        </p:spPr>
        <p:txBody>
          <a:bodyPr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301320"/>
            <a:ext cx="9071640" cy="1262160"/>
          </a:xfrm>
          <a:prstGeom prst="rect">
            <a:avLst/>
          </a:prstGeom>
        </p:spPr>
        <p:txBody>
          <a:bodyPr lIns="0" tIns="0" rIns="0" bIns="0" anchor="ctr"/>
          <a:lstStyle/>
          <a:p>
            <a:pPr algn="ctr"/>
            <a:r>
              <a:rPr lang="pt-BR" sz="4400">
                <a:latin typeface="Arial"/>
              </a:rPr>
              <a:t>Click to edit the title text format</a:t>
            </a:r>
            <a:endParaRPr/>
          </a:p>
        </p:txBody>
      </p:sp>
      <p:sp>
        <p:nvSpPr>
          <p:cNvPr id="6" name="PlaceHolder 2"/>
          <p:cNvSpPr>
            <a:spLocks noGrp="1"/>
          </p:cNvSpPr>
          <p:nvPr>
            <p:ph type="body"/>
          </p:nvPr>
        </p:nvSpPr>
        <p:spPr>
          <a:xfrm>
            <a:off x="504000" y="1769040"/>
            <a:ext cx="9071640" cy="4384440"/>
          </a:xfrm>
          <a:prstGeom prst="rect">
            <a:avLst/>
          </a:prstGeom>
        </p:spPr>
        <p:txBody>
          <a:bodyPr lIns="0" tIns="0" rIns="0" bIns="0"/>
          <a:lstStyle/>
          <a:p>
            <a:pPr>
              <a:buSzPct val="45000"/>
              <a:buFont typeface="StarSymbol"/>
              <a:buChar char=""/>
            </a:pPr>
            <a:r>
              <a:rPr lang="pt-BR" sz="3200">
                <a:latin typeface="Arial"/>
              </a:rPr>
              <a:t>Click to edit the outline text format</a:t>
            </a:r>
            <a:endParaRPr/>
          </a:p>
          <a:p>
            <a:pPr lvl="1">
              <a:buSzPct val="75000"/>
              <a:buFont typeface="StarSymbol"/>
              <a:buChar char=""/>
            </a:pPr>
            <a:r>
              <a:rPr lang="pt-BR" sz="2800">
                <a:latin typeface="Arial"/>
              </a:rPr>
              <a:t>Second Outline Level</a:t>
            </a:r>
            <a:endParaRPr/>
          </a:p>
          <a:p>
            <a:pPr lvl="2">
              <a:buSzPct val="45000"/>
              <a:buFont typeface="StarSymbol"/>
              <a:buChar char=""/>
            </a:pPr>
            <a:r>
              <a:rPr lang="pt-BR" sz="2400">
                <a:latin typeface="Arial"/>
              </a:rPr>
              <a:t>Third Outline Level</a:t>
            </a:r>
            <a:endParaRPr/>
          </a:p>
          <a:p>
            <a:pPr lvl="3">
              <a:buSzPct val="75000"/>
              <a:buFont typeface="StarSymbol"/>
              <a:buChar char=""/>
            </a:pPr>
            <a:r>
              <a:rPr lang="pt-BR" sz="2000">
                <a:latin typeface="Arial"/>
              </a:rPr>
              <a:t>Fourth Outline Level</a:t>
            </a:r>
            <a:endParaRPr/>
          </a:p>
          <a:p>
            <a:pPr lvl="4">
              <a:buSzPct val="45000"/>
              <a:buFont typeface="StarSymbol"/>
              <a:buChar char=""/>
            </a:pPr>
            <a:r>
              <a:rPr lang="pt-BR" sz="2000">
                <a:latin typeface="Arial"/>
              </a:rPr>
              <a:t>Fifth Outline Level</a:t>
            </a:r>
            <a:endParaRPr/>
          </a:p>
          <a:p>
            <a:pPr lvl="5">
              <a:buSzPct val="45000"/>
              <a:buFont typeface="StarSymbol"/>
              <a:buChar char=""/>
            </a:pPr>
            <a:r>
              <a:rPr lang="pt-BR" sz="2000">
                <a:latin typeface="Arial"/>
              </a:rPr>
              <a:t>Sixth Outline Level</a:t>
            </a:r>
            <a:endParaRPr/>
          </a:p>
          <a:p>
            <a:pPr lvl="6">
              <a:buSzPct val="45000"/>
              <a:buFont typeface="StarSymbol"/>
              <a:buChar char=""/>
            </a:pPr>
            <a:r>
              <a:rPr lang="pt-BR" sz="2000">
                <a:latin typeface="Arial"/>
              </a:rPr>
              <a:t>Seventh Outline Level</a:t>
            </a:r>
            <a:endParaRPr/>
          </a:p>
        </p:txBody>
      </p:sp>
      <p:sp>
        <p:nvSpPr>
          <p:cNvPr id="2" name="PlaceHolder 3"/>
          <p:cNvSpPr>
            <a:spLocks noGrp="1"/>
          </p:cNvSpPr>
          <p:nvPr>
            <p:ph type="dt"/>
          </p:nvPr>
        </p:nvSpPr>
        <p:spPr>
          <a:xfrm>
            <a:off x="504000" y="6887160"/>
            <a:ext cx="2348280" cy="521280"/>
          </a:xfrm>
          <a:prstGeom prst="rect">
            <a:avLst/>
          </a:prstGeom>
        </p:spPr>
        <p:txBody>
          <a:bodyPr lIns="0" tIns="0" rIns="0" bIns="0"/>
          <a:lstStyle/>
          <a:p>
            <a:r>
              <a:rPr lang="pt-BR" sz="1400">
                <a:latin typeface="Times New Roman"/>
              </a:rPr>
              <a:t>&lt;date/time&gt;</a:t>
            </a:r>
            <a:endParaRPr/>
          </a:p>
        </p:txBody>
      </p:sp>
      <p:sp>
        <p:nvSpPr>
          <p:cNvPr id="3" name="PlaceHolder 4"/>
          <p:cNvSpPr>
            <a:spLocks noGrp="1"/>
          </p:cNvSpPr>
          <p:nvPr>
            <p:ph type="ftr"/>
          </p:nvPr>
        </p:nvSpPr>
        <p:spPr>
          <a:xfrm>
            <a:off x="3447360" y="6887160"/>
            <a:ext cx="3195000" cy="521280"/>
          </a:xfrm>
          <a:prstGeom prst="rect">
            <a:avLst/>
          </a:prstGeom>
        </p:spPr>
        <p:txBody>
          <a:bodyPr lIns="0" tIns="0" rIns="0" bIns="0"/>
          <a:lstStyle/>
          <a:p>
            <a:pPr algn="ctr"/>
            <a:r>
              <a:rPr lang="pt-BR" sz="1400">
                <a:latin typeface="Times New Roman"/>
              </a:rPr>
              <a:t>&lt;footer&gt;</a:t>
            </a:r>
            <a:endParaRPr/>
          </a:p>
        </p:txBody>
      </p:sp>
      <p:sp>
        <p:nvSpPr>
          <p:cNvPr id="4" name="PlaceHolder 5"/>
          <p:cNvSpPr>
            <a:spLocks noGrp="1"/>
          </p:cNvSpPr>
          <p:nvPr>
            <p:ph type="sldNum"/>
          </p:nvPr>
        </p:nvSpPr>
        <p:spPr>
          <a:xfrm>
            <a:off x="7227360" y="6887160"/>
            <a:ext cx="2348280" cy="521280"/>
          </a:xfrm>
          <a:prstGeom prst="rect">
            <a:avLst/>
          </a:prstGeom>
        </p:spPr>
        <p:txBody>
          <a:bodyPr lIns="0" tIns="0" rIns="0" bIns="0"/>
          <a:lstStyle/>
          <a:p>
            <a:pPr algn="r"/>
            <a:fld id="{A291D774-8FDC-4392-B01B-B9435B09C4FC}" type="slidenum">
              <a:rPr lang="pt-BR" sz="1400">
                <a:latin typeface="Times New Roman"/>
              </a:rPr>
              <a:t>‹nº›</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Shape 1"/>
          <p:cNvSpPr txBox="1"/>
          <p:nvPr/>
        </p:nvSpPr>
        <p:spPr>
          <a:xfrm>
            <a:off x="504000" y="301320"/>
            <a:ext cx="9071640" cy="1262160"/>
          </a:xfrm>
          <a:prstGeom prst="rect">
            <a:avLst/>
          </a:prstGeom>
          <a:noFill/>
          <a:ln>
            <a:noFill/>
          </a:ln>
        </p:spPr>
        <p:txBody>
          <a:bodyPr lIns="0" tIns="0" rIns="0" bIns="0" anchor="ctr"/>
          <a:lstStyle/>
          <a:p>
            <a:pPr algn="ctr"/>
            <a:r>
              <a:rPr lang="pt-BR" sz="4400" dirty="0" err="1" smtClean="0">
                <a:latin typeface="Arial"/>
              </a:rPr>
              <a:t>Cloud</a:t>
            </a:r>
            <a:r>
              <a:rPr lang="pt-BR" sz="4400" dirty="0" smtClean="0">
                <a:latin typeface="Arial"/>
              </a:rPr>
              <a:t> </a:t>
            </a:r>
            <a:r>
              <a:rPr lang="pt-BR" sz="4400" dirty="0" err="1">
                <a:latin typeface="Arial"/>
              </a:rPr>
              <a:t>Computing</a:t>
            </a:r>
            <a:r>
              <a:rPr lang="pt-BR" sz="4400" dirty="0">
                <a:latin typeface="Arial"/>
              </a:rPr>
              <a:t> e Grid</a:t>
            </a:r>
            <a:endParaRPr dirty="0"/>
          </a:p>
        </p:txBody>
      </p:sp>
      <p:sp>
        <p:nvSpPr>
          <p:cNvPr id="40" name="TextShape 2"/>
          <p:cNvSpPr txBox="1"/>
          <p:nvPr/>
        </p:nvSpPr>
        <p:spPr>
          <a:xfrm>
            <a:off x="504000" y="1769040"/>
            <a:ext cx="9071640" cy="4384440"/>
          </a:xfrm>
          <a:prstGeom prst="rect">
            <a:avLst/>
          </a:prstGeom>
          <a:noFill/>
          <a:ln>
            <a:noFill/>
          </a:ln>
        </p:spPr>
        <p:txBody>
          <a:bodyPr lIns="0" tIns="0" rIns="0" bIns="0" anchor="ctr"/>
          <a:lstStyle/>
          <a:p>
            <a:pPr algn="ctr"/>
            <a:endParaRPr/>
          </a:p>
        </p:txBody>
      </p:sp>
      <p:pic>
        <p:nvPicPr>
          <p:cNvPr id="41" name="Picture 40"/>
          <p:cNvPicPr/>
          <p:nvPr/>
        </p:nvPicPr>
        <p:blipFill>
          <a:blip r:embed="rId2"/>
          <a:stretch/>
        </p:blipFill>
        <p:spPr>
          <a:xfrm>
            <a:off x="2413800" y="1512000"/>
            <a:ext cx="7594200" cy="51922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p:nvPr/>
        </p:nvSpPr>
        <p:spPr>
          <a:xfrm>
            <a:off x="504000" y="301320"/>
            <a:ext cx="9071640" cy="874673"/>
          </a:xfrm>
          <a:prstGeom prst="rect">
            <a:avLst/>
          </a:prstGeom>
          <a:noFill/>
          <a:ln>
            <a:noFill/>
          </a:ln>
        </p:spPr>
        <p:txBody>
          <a:bodyPr lIns="0" tIns="0" rIns="0" bIns="0" anchor="ctr"/>
          <a:lstStyle/>
          <a:p>
            <a:pPr algn="ctr"/>
            <a:r>
              <a:rPr lang="pt-BR" sz="3200" dirty="0">
                <a:latin typeface="Arial"/>
              </a:rPr>
              <a:t>Detalhamento das Características </a:t>
            </a:r>
            <a:r>
              <a:rPr lang="pt-BR" sz="3200" dirty="0" err="1">
                <a:latin typeface="Arial"/>
              </a:rPr>
              <a:t>Cloud</a:t>
            </a:r>
            <a:endParaRPr sz="3200" dirty="0"/>
          </a:p>
        </p:txBody>
      </p:sp>
      <p:sp>
        <p:nvSpPr>
          <p:cNvPr id="5" name="Retângulo 4"/>
          <p:cNvSpPr/>
          <p:nvPr/>
        </p:nvSpPr>
        <p:spPr>
          <a:xfrm>
            <a:off x="4536915" y="1751149"/>
            <a:ext cx="5038725" cy="3139321"/>
          </a:xfrm>
          <a:prstGeom prst="rect">
            <a:avLst/>
          </a:prstGeom>
        </p:spPr>
        <p:txBody>
          <a:bodyPr>
            <a:spAutoFit/>
          </a:bodyPr>
          <a:lstStyle/>
          <a:p>
            <a:pPr>
              <a:buSzPct val="45000"/>
            </a:pPr>
            <a:r>
              <a:rPr lang="pt-BR" b="1" u="sng" dirty="0" smtClean="0"/>
              <a:t>Self-Service (</a:t>
            </a:r>
            <a:r>
              <a:rPr lang="pt-BR" b="1" u="sng" dirty="0" err="1"/>
              <a:t>Auto-atendimento</a:t>
            </a:r>
            <a:r>
              <a:rPr lang="pt-BR" b="1" u="sng" dirty="0" smtClean="0"/>
              <a:t>)</a:t>
            </a:r>
          </a:p>
          <a:p>
            <a:pPr>
              <a:buSzPct val="45000"/>
            </a:pPr>
            <a:endParaRPr lang="pt-BR" dirty="0" smtClean="0"/>
          </a:p>
          <a:p>
            <a:pPr>
              <a:buSzPct val="45000"/>
            </a:pPr>
            <a:r>
              <a:rPr lang="pt-BR" dirty="0" smtClean="0"/>
              <a:t>O </a:t>
            </a:r>
            <a:r>
              <a:rPr lang="pt-BR" dirty="0"/>
              <a:t>consumidor de serviços da computação na nuvem espera adquirir recursos computacionais de acordo com sua necessidade e de forma instantânea. Para suportar este tipo de expectativa, as nuvens devem permitir o acesso em </a:t>
            </a:r>
            <a:r>
              <a:rPr lang="pt-BR" dirty="0" smtClean="0"/>
              <a:t>autoatendimento </a:t>
            </a:r>
            <a:r>
              <a:rPr lang="pt-BR" dirty="0"/>
              <a:t>(</a:t>
            </a:r>
            <a:r>
              <a:rPr lang="pt-BR" dirty="0" smtClean="0"/>
              <a:t>self-</a:t>
            </a:r>
            <a:r>
              <a:rPr lang="pt-BR" dirty="0" err="1" smtClean="0"/>
              <a:t>service</a:t>
            </a:r>
            <a:r>
              <a:rPr lang="pt-BR" dirty="0"/>
              <a:t>) para que os usuários possam solicitar, personalizar, pagar e usar os serviços desejados sem intervenção humana. </a:t>
            </a:r>
          </a:p>
        </p:txBody>
      </p:sp>
    </p:spTree>
    <p:extLst>
      <p:ext uri="{BB962C8B-B14F-4D97-AF65-F5344CB8AC3E}">
        <p14:creationId xmlns:p14="http://schemas.microsoft.com/office/powerpoint/2010/main" val="4948078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Shape 1"/>
          <p:cNvSpPr txBox="1"/>
          <p:nvPr/>
        </p:nvSpPr>
        <p:spPr>
          <a:xfrm>
            <a:off x="504000" y="301320"/>
            <a:ext cx="9071640" cy="1262160"/>
          </a:xfrm>
          <a:prstGeom prst="rect">
            <a:avLst/>
          </a:prstGeom>
          <a:noFill/>
          <a:ln>
            <a:noFill/>
          </a:ln>
        </p:spPr>
        <p:txBody>
          <a:bodyPr lIns="0" tIns="0" rIns="0" bIns="0" anchor="ctr"/>
          <a:lstStyle/>
          <a:p>
            <a:pPr algn="ctr"/>
            <a:r>
              <a:rPr lang="pt-BR" sz="3200" dirty="0">
                <a:latin typeface="Arial"/>
              </a:rPr>
              <a:t>Detalhamento das Características </a:t>
            </a:r>
            <a:r>
              <a:rPr lang="pt-BR" sz="3200" dirty="0" err="1">
                <a:latin typeface="Arial"/>
              </a:rPr>
              <a:t>Cloud</a:t>
            </a:r>
            <a:endParaRPr sz="3200" dirty="0"/>
          </a:p>
        </p:txBody>
      </p:sp>
      <p:pic>
        <p:nvPicPr>
          <p:cNvPr id="56" name="Picture 55"/>
          <p:cNvPicPr/>
          <p:nvPr/>
        </p:nvPicPr>
        <p:blipFill>
          <a:blip r:embed="rId2"/>
          <a:stretch/>
        </p:blipFill>
        <p:spPr>
          <a:xfrm>
            <a:off x="69267" y="2557180"/>
            <a:ext cx="4754520" cy="3437640"/>
          </a:xfrm>
          <a:prstGeom prst="rect">
            <a:avLst/>
          </a:prstGeom>
          <a:ln>
            <a:noFill/>
          </a:ln>
        </p:spPr>
      </p:pic>
      <p:sp>
        <p:nvSpPr>
          <p:cNvPr id="55" name="TextShape 2"/>
          <p:cNvSpPr txBox="1"/>
          <p:nvPr/>
        </p:nvSpPr>
        <p:spPr>
          <a:xfrm>
            <a:off x="4716000" y="1733040"/>
            <a:ext cx="5184000" cy="5646960"/>
          </a:xfrm>
          <a:prstGeom prst="rect">
            <a:avLst/>
          </a:prstGeom>
          <a:noFill/>
          <a:ln>
            <a:noFill/>
          </a:ln>
        </p:spPr>
        <p:txBody>
          <a:bodyPr lIns="0" tIns="0" rIns="0" bIns="0"/>
          <a:lstStyle/>
          <a:p>
            <a:pPr>
              <a:buSzPct val="45000"/>
            </a:pPr>
            <a:r>
              <a:rPr lang="pt-BR" b="1" u="sng" dirty="0">
                <a:latin typeface="+mj-lt"/>
              </a:rPr>
              <a:t>Faturamento e Medição por uso </a:t>
            </a:r>
            <a:endParaRPr lang="pt-BR" b="1" u="sng" dirty="0" smtClean="0">
              <a:latin typeface="+mj-lt"/>
            </a:endParaRPr>
          </a:p>
          <a:p>
            <a:pPr>
              <a:buSzPct val="45000"/>
            </a:pPr>
            <a:endParaRPr lang="pt-BR" dirty="0">
              <a:latin typeface="+mj-lt"/>
            </a:endParaRPr>
          </a:p>
          <a:p>
            <a:pPr>
              <a:buSzPct val="45000"/>
            </a:pPr>
            <a:r>
              <a:rPr lang="pt-BR" dirty="0" smtClean="0">
                <a:latin typeface="+mj-lt"/>
              </a:rPr>
              <a:t>Uma </a:t>
            </a:r>
            <a:r>
              <a:rPr lang="pt-BR" dirty="0">
                <a:latin typeface="+mj-lt"/>
              </a:rPr>
              <a:t>vez que o usuário tem a opção de requisitar e utilizar somente a quantidade de recursos e serviços que ele julgar necessário, os serviços devem ser precificados com base em um uso de baixa duração, como por exemplo, medido em horas de uso. Por esta razão, as nuvens devem implementar recursos que garantam um eficiente comércio de serviços, tais como tarifação adequada, contabilidade, faturamento, monitoramento e otimização do uso. Esta medição de uso dos recursos deve ser feita de forma automática e de acordo com os diferentes tipos de serviços oferecidos (armazenamento, processamento e largura de banda) e prontamente reportada, permitindo uma maior transparência comercial.[3] </a:t>
            </a:r>
            <a:endParaRPr dirty="0">
              <a:latin typeface="+mj-lt"/>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Shape 1"/>
          <p:cNvSpPr txBox="1"/>
          <p:nvPr/>
        </p:nvSpPr>
        <p:spPr>
          <a:xfrm>
            <a:off x="504000" y="301320"/>
            <a:ext cx="9071640" cy="1262160"/>
          </a:xfrm>
          <a:prstGeom prst="rect">
            <a:avLst/>
          </a:prstGeom>
          <a:noFill/>
          <a:ln>
            <a:noFill/>
          </a:ln>
        </p:spPr>
        <p:txBody>
          <a:bodyPr lIns="0" tIns="0" rIns="0" bIns="0" anchor="ctr"/>
          <a:lstStyle/>
          <a:p>
            <a:pPr algn="ctr"/>
            <a:r>
              <a:rPr lang="pt-BR" sz="3200" dirty="0">
                <a:latin typeface="Arial"/>
              </a:rPr>
              <a:t>Detalhamento das Características </a:t>
            </a:r>
            <a:r>
              <a:rPr lang="pt-BR" sz="3200" dirty="0" err="1">
                <a:latin typeface="Arial"/>
              </a:rPr>
              <a:t>Cloud</a:t>
            </a:r>
            <a:endParaRPr sz="3200" dirty="0"/>
          </a:p>
        </p:txBody>
      </p:sp>
      <p:sp>
        <p:nvSpPr>
          <p:cNvPr id="58" name="TextShape 2"/>
          <p:cNvSpPr txBox="1"/>
          <p:nvPr/>
        </p:nvSpPr>
        <p:spPr>
          <a:xfrm>
            <a:off x="4824000" y="1800000"/>
            <a:ext cx="5184000" cy="5646960"/>
          </a:xfrm>
          <a:prstGeom prst="rect">
            <a:avLst/>
          </a:prstGeom>
          <a:noFill/>
          <a:ln>
            <a:noFill/>
          </a:ln>
        </p:spPr>
        <p:txBody>
          <a:bodyPr lIns="0" tIns="0" rIns="0" bIns="0"/>
          <a:lstStyle/>
          <a:p>
            <a:pPr>
              <a:buSzPct val="45000"/>
            </a:pPr>
            <a:r>
              <a:rPr lang="pt-BR" sz="2000" b="1" u="sng" dirty="0">
                <a:latin typeface="+mj-lt"/>
              </a:rPr>
              <a:t>Amplo acesso à rede </a:t>
            </a:r>
            <a:endParaRPr lang="pt-BR" sz="2000" b="1" u="sng" dirty="0" smtClean="0">
              <a:latin typeface="+mj-lt"/>
            </a:endParaRPr>
          </a:p>
          <a:p>
            <a:pPr>
              <a:buSzPct val="45000"/>
            </a:pPr>
            <a:endParaRPr lang="pt-BR" sz="2000" b="1" u="sng" dirty="0" smtClean="0">
              <a:latin typeface="+mj-lt"/>
            </a:endParaRPr>
          </a:p>
          <a:p>
            <a:pPr>
              <a:buSzPct val="45000"/>
            </a:pPr>
            <a:r>
              <a:rPr lang="pt-BR" sz="2000" dirty="0" smtClean="0">
                <a:latin typeface="+mj-lt"/>
              </a:rPr>
              <a:t>Os </a:t>
            </a:r>
            <a:r>
              <a:rPr lang="pt-BR" sz="2000" dirty="0">
                <a:latin typeface="+mj-lt"/>
              </a:rPr>
              <a:t>recursos devem estar disponíveis através da rede e acessados através de mecanismos padrões que permitam a utilização </a:t>
            </a:r>
            <a:r>
              <a:rPr lang="pt-BR" sz="2000" dirty="0" smtClean="0">
                <a:latin typeface="+mj-lt"/>
              </a:rPr>
              <a:t>dos mesmos </a:t>
            </a:r>
            <a:r>
              <a:rPr lang="pt-BR" sz="2000" dirty="0">
                <a:latin typeface="+mj-lt"/>
              </a:rPr>
              <a:t>por plataformas heterogêneas, como smartphones, laptops, PDAs, entre outros. [4</a:t>
            </a:r>
            <a:r>
              <a:rPr lang="pt-BR" sz="2000" dirty="0" smtClean="0">
                <a:latin typeface="+mj-lt"/>
              </a:rPr>
              <a:t>]</a:t>
            </a:r>
          </a:p>
        </p:txBody>
      </p:sp>
      <p:pic>
        <p:nvPicPr>
          <p:cNvPr id="59" name="Picture 58"/>
          <p:cNvPicPr/>
          <p:nvPr/>
        </p:nvPicPr>
        <p:blipFill>
          <a:blip r:embed="rId2"/>
          <a:stretch/>
        </p:blipFill>
        <p:spPr>
          <a:xfrm>
            <a:off x="108641" y="4316760"/>
            <a:ext cx="5569200" cy="31302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4784317" y="1748513"/>
            <a:ext cx="5038725" cy="2308324"/>
          </a:xfrm>
          <a:prstGeom prst="rect">
            <a:avLst/>
          </a:prstGeom>
        </p:spPr>
        <p:txBody>
          <a:bodyPr>
            <a:spAutoFit/>
          </a:bodyPr>
          <a:lstStyle/>
          <a:p>
            <a:pPr>
              <a:buSzPct val="45000"/>
            </a:pPr>
            <a:r>
              <a:rPr lang="pt-BR" b="1" u="sng" dirty="0" smtClean="0"/>
              <a:t>Customização</a:t>
            </a:r>
          </a:p>
          <a:p>
            <a:pPr>
              <a:buSzPct val="45000"/>
            </a:pPr>
            <a:endParaRPr lang="pt-BR" u="sng" dirty="0"/>
          </a:p>
          <a:p>
            <a:pPr>
              <a:buSzPct val="45000"/>
            </a:pPr>
            <a:r>
              <a:rPr lang="pt-BR" dirty="0" smtClean="0"/>
              <a:t>No </a:t>
            </a:r>
            <a:r>
              <a:rPr lang="pt-BR" dirty="0"/>
              <a:t>atendimento a múltiplos usuários verifica-se a grande disparidade entre a necessidades dos mesmos, tornando essencial a capacidade de personalização dos recursos da nuvem. Desde serviços de </a:t>
            </a:r>
            <a:r>
              <a:rPr lang="pt-BR" dirty="0" smtClean="0"/>
              <a:t>infraestrutura, </a:t>
            </a:r>
            <a:r>
              <a:rPr lang="pt-BR" dirty="0"/>
              <a:t>a serviços de plataforma e serviços </a:t>
            </a:r>
            <a:r>
              <a:rPr lang="pt-BR" dirty="0" smtClean="0"/>
              <a:t>de software</a:t>
            </a:r>
            <a:r>
              <a:rPr lang="pt-BR" dirty="0"/>
              <a:t>.  </a:t>
            </a:r>
          </a:p>
        </p:txBody>
      </p:sp>
      <p:sp>
        <p:nvSpPr>
          <p:cNvPr id="5" name="TextShape 1"/>
          <p:cNvSpPr txBox="1"/>
          <p:nvPr/>
        </p:nvSpPr>
        <p:spPr>
          <a:xfrm>
            <a:off x="504000" y="301320"/>
            <a:ext cx="9071640" cy="1262160"/>
          </a:xfrm>
          <a:prstGeom prst="rect">
            <a:avLst/>
          </a:prstGeom>
          <a:noFill/>
          <a:ln>
            <a:noFill/>
          </a:ln>
        </p:spPr>
        <p:txBody>
          <a:bodyPr lIns="0" tIns="0" rIns="0" bIns="0" anchor="ctr"/>
          <a:lstStyle/>
          <a:p>
            <a:pPr algn="ctr"/>
            <a:r>
              <a:rPr lang="pt-BR" sz="3200" dirty="0">
                <a:latin typeface="Arial"/>
              </a:rPr>
              <a:t>Detalhamento das Características </a:t>
            </a:r>
            <a:r>
              <a:rPr lang="pt-BR" sz="3200" dirty="0" err="1">
                <a:latin typeface="Arial"/>
              </a:rPr>
              <a:t>Cloud</a:t>
            </a:r>
            <a:endParaRPr sz="3200" dirty="0"/>
          </a:p>
        </p:txBody>
      </p:sp>
    </p:spTree>
    <p:extLst>
      <p:ext uri="{BB962C8B-B14F-4D97-AF65-F5344CB8AC3E}">
        <p14:creationId xmlns:p14="http://schemas.microsoft.com/office/powerpoint/2010/main" val="31348851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p:cNvPicPr/>
          <p:nvPr/>
        </p:nvPicPr>
        <p:blipFill>
          <a:blip r:embed="rId2"/>
          <a:stretch/>
        </p:blipFill>
        <p:spPr>
          <a:xfrm>
            <a:off x="4051080" y="3318791"/>
            <a:ext cx="5524560" cy="3533760"/>
          </a:xfrm>
          <a:prstGeom prst="rect">
            <a:avLst/>
          </a:prstGeom>
          <a:ln>
            <a:noFill/>
          </a:ln>
        </p:spPr>
      </p:pic>
      <p:sp>
        <p:nvSpPr>
          <p:cNvPr id="61" name="TextShape 1"/>
          <p:cNvSpPr txBox="1"/>
          <p:nvPr/>
        </p:nvSpPr>
        <p:spPr>
          <a:xfrm>
            <a:off x="504000" y="301320"/>
            <a:ext cx="9071640" cy="1262160"/>
          </a:xfrm>
          <a:prstGeom prst="rect">
            <a:avLst/>
          </a:prstGeom>
          <a:noFill/>
          <a:ln>
            <a:noFill/>
          </a:ln>
        </p:spPr>
        <p:txBody>
          <a:bodyPr lIns="0" tIns="0" rIns="0" bIns="0" anchor="ctr"/>
          <a:lstStyle/>
          <a:p>
            <a:pPr algn="ctr"/>
            <a:r>
              <a:rPr lang="pt-BR" sz="3200" dirty="0">
                <a:latin typeface="Arial"/>
              </a:rPr>
              <a:t>Camadas de Arquitetura de Tipos de Nuvens</a:t>
            </a:r>
            <a:endParaRPr sz="3200" dirty="0"/>
          </a:p>
        </p:txBody>
      </p:sp>
      <p:sp>
        <p:nvSpPr>
          <p:cNvPr id="62" name="TextShape 2"/>
          <p:cNvSpPr txBox="1"/>
          <p:nvPr/>
        </p:nvSpPr>
        <p:spPr>
          <a:xfrm>
            <a:off x="503999" y="1720279"/>
            <a:ext cx="9071641" cy="1441713"/>
          </a:xfrm>
          <a:prstGeom prst="rect">
            <a:avLst/>
          </a:prstGeom>
          <a:noFill/>
          <a:ln>
            <a:noFill/>
          </a:ln>
        </p:spPr>
        <p:txBody>
          <a:bodyPr lIns="0" tIns="0" rIns="0" bIns="0"/>
          <a:lstStyle/>
          <a:p>
            <a:pPr>
              <a:buSzPct val="45000"/>
              <a:buFont typeface="StarSymbol"/>
              <a:buChar char=""/>
            </a:pPr>
            <a:r>
              <a:rPr lang="pt-BR" sz="2000" dirty="0">
                <a:latin typeface="Arial"/>
              </a:rPr>
              <a:t>Os serviços de computação na nuvem são divididos em três classes, que levam em consideração o nível de abstração do recurso provido e o modelo de serviço do provedor:</a:t>
            </a:r>
            <a:endParaRPr sz="2000" dirty="0"/>
          </a:p>
        </p:txBody>
      </p:sp>
      <p:sp>
        <p:nvSpPr>
          <p:cNvPr id="63" name="TextShape 3"/>
          <p:cNvSpPr txBox="1"/>
          <p:nvPr/>
        </p:nvSpPr>
        <p:spPr>
          <a:xfrm>
            <a:off x="504000" y="3560965"/>
            <a:ext cx="2762375" cy="3852000"/>
          </a:xfrm>
          <a:prstGeom prst="rect">
            <a:avLst/>
          </a:prstGeom>
          <a:noFill/>
          <a:ln>
            <a:noFill/>
          </a:ln>
        </p:spPr>
        <p:txBody>
          <a:bodyPr lIns="0" tIns="0" rIns="0" bIns="0"/>
          <a:lstStyle/>
          <a:p>
            <a:pPr>
              <a:buSzPct val="45000"/>
              <a:buFont typeface="StarSymbol"/>
              <a:buChar char=""/>
            </a:pPr>
            <a:r>
              <a:rPr lang="pt-BR" sz="2400" dirty="0" smtClean="0">
                <a:latin typeface="+mj-lt"/>
              </a:rPr>
              <a:t>Software </a:t>
            </a:r>
            <a:r>
              <a:rPr lang="pt-BR" sz="2400" dirty="0">
                <a:latin typeface="+mj-lt"/>
              </a:rPr>
              <a:t>como Serviço – </a:t>
            </a:r>
            <a:r>
              <a:rPr lang="pt-BR" sz="2400" dirty="0" smtClean="0">
                <a:latin typeface="+mj-lt"/>
              </a:rPr>
              <a:t>SaaS</a:t>
            </a:r>
          </a:p>
          <a:p>
            <a:pPr>
              <a:buSzPct val="45000"/>
              <a:buFont typeface="StarSymbol"/>
              <a:buChar char=""/>
            </a:pPr>
            <a:endParaRPr lang="pt-BR" sz="2400" dirty="0">
              <a:latin typeface="+mj-lt"/>
            </a:endParaRPr>
          </a:p>
          <a:p>
            <a:pPr>
              <a:buSzPct val="45000"/>
              <a:buFont typeface="StarSymbol"/>
              <a:buChar char=""/>
            </a:pPr>
            <a:r>
              <a:rPr lang="pt-BR" sz="2400" dirty="0"/>
              <a:t>Plataforma como Serviço - </a:t>
            </a:r>
            <a:r>
              <a:rPr lang="pt-BR" sz="2400" dirty="0" err="1"/>
              <a:t>PaaS</a:t>
            </a:r>
            <a:r>
              <a:rPr lang="pt-BR" sz="2400" dirty="0"/>
              <a:t> </a:t>
            </a:r>
          </a:p>
          <a:p>
            <a:pPr>
              <a:buSzPct val="45000"/>
              <a:buFont typeface="StarSymbol"/>
              <a:buChar char=""/>
            </a:pPr>
            <a:endParaRPr lang="pt-BR" sz="2400" dirty="0">
              <a:latin typeface="+mj-lt"/>
            </a:endParaRPr>
          </a:p>
          <a:p>
            <a:pPr>
              <a:buSzPct val="45000"/>
              <a:buFont typeface="StarSymbol"/>
              <a:buChar char=""/>
            </a:pPr>
            <a:r>
              <a:rPr lang="pt-BR" sz="2400" dirty="0"/>
              <a:t>Infraestrutura como Serviço – </a:t>
            </a:r>
            <a:r>
              <a:rPr lang="pt-BR" sz="2400" dirty="0" err="1"/>
              <a:t>IaaS</a:t>
            </a:r>
            <a:endParaRPr lang="pt-BR" sz="2400" dirty="0"/>
          </a:p>
          <a:p>
            <a:pPr>
              <a:buSzPct val="45000"/>
              <a:buFont typeface="StarSymbol"/>
              <a:buChar char=""/>
            </a:pPr>
            <a:endParaRPr sz="2400" dirty="0">
              <a:latin typeface="+mj-lt"/>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Shape 1"/>
          <p:cNvSpPr txBox="1"/>
          <p:nvPr/>
        </p:nvSpPr>
        <p:spPr>
          <a:xfrm>
            <a:off x="504000" y="301320"/>
            <a:ext cx="9071640" cy="1262160"/>
          </a:xfrm>
          <a:prstGeom prst="rect">
            <a:avLst/>
          </a:prstGeom>
          <a:noFill/>
          <a:ln>
            <a:noFill/>
          </a:ln>
        </p:spPr>
        <p:txBody>
          <a:bodyPr lIns="0" tIns="0" rIns="0" bIns="0" anchor="ctr"/>
          <a:lstStyle/>
          <a:p>
            <a:pPr algn="ctr"/>
            <a:r>
              <a:rPr lang="pt-BR" sz="3200" dirty="0">
                <a:latin typeface="Arial"/>
              </a:rPr>
              <a:t>Camadas de Arquitetura de Tipos de Nuvens</a:t>
            </a:r>
            <a:endParaRPr sz="3200" dirty="0"/>
          </a:p>
        </p:txBody>
      </p:sp>
      <p:sp>
        <p:nvSpPr>
          <p:cNvPr id="65" name="TextShape 2"/>
          <p:cNvSpPr txBox="1"/>
          <p:nvPr/>
        </p:nvSpPr>
        <p:spPr>
          <a:xfrm>
            <a:off x="180502" y="2579432"/>
            <a:ext cx="3169280" cy="3714421"/>
          </a:xfrm>
          <a:prstGeom prst="rect">
            <a:avLst/>
          </a:prstGeom>
          <a:noFill/>
          <a:ln>
            <a:noFill/>
          </a:ln>
        </p:spPr>
        <p:txBody>
          <a:bodyPr lIns="0" tIns="0" rIns="0" bIns="0"/>
          <a:lstStyle/>
          <a:p>
            <a:pPr>
              <a:buSzPct val="45000"/>
              <a:buFont typeface="StarSymbol"/>
              <a:buChar char=""/>
            </a:pPr>
            <a:r>
              <a:rPr lang="pt-BR" sz="2400" dirty="0" err="1">
                <a:latin typeface="+mj-lt"/>
              </a:rPr>
              <a:t>Infra-estrutura</a:t>
            </a:r>
            <a:r>
              <a:rPr lang="pt-BR" sz="2400" dirty="0">
                <a:latin typeface="+mj-lt"/>
              </a:rPr>
              <a:t> como Serviço – </a:t>
            </a:r>
            <a:r>
              <a:rPr lang="pt-BR" sz="2400" dirty="0" err="1">
                <a:latin typeface="+mj-lt"/>
              </a:rPr>
              <a:t>IaaS</a:t>
            </a:r>
            <a:endParaRPr sz="2400" dirty="0">
              <a:latin typeface="+mj-lt"/>
            </a:endParaRPr>
          </a:p>
          <a:p>
            <a:pPr>
              <a:buSzPct val="45000"/>
              <a:buFont typeface="StarSymbol"/>
              <a:buChar char=""/>
            </a:pPr>
            <a:endParaRPr lang="pt-BR" sz="2400" dirty="0" smtClean="0">
              <a:latin typeface="+mj-lt"/>
            </a:endParaRPr>
          </a:p>
          <a:p>
            <a:pPr>
              <a:buSzPct val="45000"/>
              <a:buFont typeface="StarSymbol"/>
              <a:buChar char=""/>
            </a:pPr>
            <a:r>
              <a:rPr lang="pt-BR" sz="2400" dirty="0" smtClean="0">
                <a:latin typeface="+mj-lt"/>
              </a:rPr>
              <a:t>Plataforma </a:t>
            </a:r>
            <a:r>
              <a:rPr lang="pt-BR" sz="2400" dirty="0">
                <a:latin typeface="+mj-lt"/>
              </a:rPr>
              <a:t>como Serviço </a:t>
            </a:r>
            <a:r>
              <a:rPr lang="pt-BR" sz="2400" dirty="0" smtClean="0">
                <a:latin typeface="+mj-lt"/>
              </a:rPr>
              <a:t>– </a:t>
            </a:r>
            <a:r>
              <a:rPr lang="pt-BR" sz="2400" dirty="0" err="1" smtClean="0">
                <a:latin typeface="+mj-lt"/>
              </a:rPr>
              <a:t>PaaS</a:t>
            </a:r>
            <a:r>
              <a:rPr lang="pt-BR" sz="2400" dirty="0" smtClean="0">
                <a:latin typeface="+mj-lt"/>
              </a:rPr>
              <a:t> </a:t>
            </a:r>
            <a:endParaRPr sz="2400" dirty="0">
              <a:latin typeface="+mj-lt"/>
            </a:endParaRPr>
          </a:p>
          <a:p>
            <a:pPr>
              <a:buSzPct val="45000"/>
              <a:buFont typeface="StarSymbol"/>
              <a:buChar char=""/>
            </a:pPr>
            <a:endParaRPr lang="pt-BR" sz="2400" dirty="0" smtClean="0">
              <a:latin typeface="+mj-lt"/>
            </a:endParaRPr>
          </a:p>
          <a:p>
            <a:pPr>
              <a:buSzPct val="45000"/>
              <a:buFont typeface="StarSymbol"/>
              <a:buChar char=""/>
            </a:pPr>
            <a:r>
              <a:rPr lang="pt-BR" sz="2400" dirty="0" smtClean="0">
                <a:latin typeface="+mj-lt"/>
              </a:rPr>
              <a:t>Software </a:t>
            </a:r>
            <a:r>
              <a:rPr lang="pt-BR" sz="2400" dirty="0">
                <a:latin typeface="+mj-lt"/>
              </a:rPr>
              <a:t>como Serviço – </a:t>
            </a:r>
            <a:r>
              <a:rPr lang="pt-BR" sz="2400" dirty="0" err="1" smtClean="0">
                <a:latin typeface="+mj-lt"/>
              </a:rPr>
              <a:t>SaaS</a:t>
            </a:r>
            <a:endParaRPr sz="2400" dirty="0">
              <a:latin typeface="+mj-lt"/>
            </a:endParaRPr>
          </a:p>
        </p:txBody>
      </p:sp>
      <p:pic>
        <p:nvPicPr>
          <p:cNvPr id="66" name="Picture 65"/>
          <p:cNvPicPr/>
          <p:nvPr/>
        </p:nvPicPr>
        <p:blipFill>
          <a:blip r:embed="rId2"/>
          <a:stretch/>
        </p:blipFill>
        <p:spPr>
          <a:xfrm>
            <a:off x="3349782" y="2299579"/>
            <a:ext cx="6384499" cy="3997771"/>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Shape 1"/>
          <p:cNvSpPr txBox="1"/>
          <p:nvPr/>
        </p:nvSpPr>
        <p:spPr>
          <a:xfrm>
            <a:off x="504000" y="301320"/>
            <a:ext cx="9071640" cy="1262160"/>
          </a:xfrm>
          <a:prstGeom prst="rect">
            <a:avLst/>
          </a:prstGeom>
          <a:noFill/>
          <a:ln>
            <a:noFill/>
          </a:ln>
        </p:spPr>
        <p:txBody>
          <a:bodyPr lIns="0" tIns="0" rIns="0" bIns="0" anchor="ctr"/>
          <a:lstStyle/>
          <a:p>
            <a:pPr algn="ctr"/>
            <a:r>
              <a:rPr lang="pt-BR" sz="3200" dirty="0">
                <a:latin typeface="Arial"/>
              </a:rPr>
              <a:t>Camadas de Arquitetura de Tipos de Nuvens</a:t>
            </a:r>
            <a:endParaRPr sz="3200" dirty="0"/>
          </a:p>
        </p:txBody>
      </p:sp>
      <p:pic>
        <p:nvPicPr>
          <p:cNvPr id="68" name="Picture 67"/>
          <p:cNvPicPr/>
          <p:nvPr/>
        </p:nvPicPr>
        <p:blipFill>
          <a:blip r:embed="rId2"/>
          <a:stretch/>
        </p:blipFill>
        <p:spPr>
          <a:xfrm>
            <a:off x="1080720" y="2016000"/>
            <a:ext cx="7991280" cy="42764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extShape 1"/>
          <p:cNvSpPr txBox="1"/>
          <p:nvPr/>
        </p:nvSpPr>
        <p:spPr>
          <a:xfrm>
            <a:off x="504000" y="301320"/>
            <a:ext cx="9071640" cy="1262160"/>
          </a:xfrm>
          <a:prstGeom prst="rect">
            <a:avLst/>
          </a:prstGeom>
          <a:noFill/>
          <a:ln>
            <a:noFill/>
          </a:ln>
        </p:spPr>
        <p:txBody>
          <a:bodyPr lIns="0" tIns="0" rIns="0" bIns="0" anchor="ctr"/>
          <a:lstStyle/>
          <a:p>
            <a:pPr algn="ctr"/>
            <a:r>
              <a:rPr lang="pt-BR" sz="3200" dirty="0">
                <a:latin typeface="Arial"/>
              </a:rPr>
              <a:t>Detalhamento das Camadas de Arquitetura de Tipos de Nuvens</a:t>
            </a:r>
            <a:endParaRPr sz="3200" dirty="0"/>
          </a:p>
        </p:txBody>
      </p:sp>
      <p:pic>
        <p:nvPicPr>
          <p:cNvPr id="2" name="Picture 1" descr="o-que-e-saas-paas-e-iaas_blog-resized-60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4771" y="3851887"/>
            <a:ext cx="5524500" cy="3533775"/>
          </a:xfrm>
          <a:prstGeom prst="rect">
            <a:avLst/>
          </a:prstGeom>
        </p:spPr>
      </p:pic>
      <p:sp>
        <p:nvSpPr>
          <p:cNvPr id="70" name="TextShape 2"/>
          <p:cNvSpPr txBox="1"/>
          <p:nvPr/>
        </p:nvSpPr>
        <p:spPr>
          <a:xfrm>
            <a:off x="504000" y="1769040"/>
            <a:ext cx="5184000" cy="5646960"/>
          </a:xfrm>
          <a:prstGeom prst="rect">
            <a:avLst/>
          </a:prstGeom>
          <a:noFill/>
          <a:ln>
            <a:noFill/>
          </a:ln>
        </p:spPr>
        <p:txBody>
          <a:bodyPr lIns="0" tIns="0" rIns="0" bIns="0"/>
          <a:lstStyle/>
          <a:p>
            <a:pPr>
              <a:buSzPct val="45000"/>
              <a:buFont typeface="StarSymbol"/>
              <a:buChar char=""/>
            </a:pPr>
            <a:r>
              <a:rPr lang="pt-BR" dirty="0" smtClean="0">
                <a:latin typeface="+mj-lt"/>
              </a:rPr>
              <a:t>Infraestrutura </a:t>
            </a:r>
            <a:r>
              <a:rPr lang="pt-BR" dirty="0">
                <a:latin typeface="+mj-lt"/>
              </a:rPr>
              <a:t>como Serviço - </a:t>
            </a:r>
            <a:r>
              <a:rPr lang="pt-BR" dirty="0" err="1">
                <a:latin typeface="+mj-lt"/>
              </a:rPr>
              <a:t>IaaS</a:t>
            </a:r>
            <a:endParaRPr dirty="0">
              <a:latin typeface="+mj-lt"/>
            </a:endParaRPr>
          </a:p>
          <a:p>
            <a:pPr>
              <a:buSzPct val="45000"/>
              <a:buFont typeface="StarSymbol"/>
              <a:buChar char=""/>
            </a:pPr>
            <a:r>
              <a:rPr lang="pt-BR" dirty="0">
                <a:latin typeface="+mj-lt"/>
              </a:rPr>
              <a:t>Nesta classe são oferecidos os serviços de </a:t>
            </a:r>
            <a:r>
              <a:rPr lang="pt-BR" dirty="0" smtClean="0">
                <a:latin typeface="+mj-lt"/>
              </a:rPr>
              <a:t>infraestrutura </a:t>
            </a:r>
            <a:r>
              <a:rPr lang="pt-BR" dirty="0">
                <a:latin typeface="+mj-lt"/>
              </a:rPr>
              <a:t>sob demanda, isto é, oferece recursos “de hardware” virtualizados como computação, armazenamento e comunicação. Este tipo de serviço prove servidores capazes de executar softwares customizados e operar em diferentes sistemas operacionais. Possui uma aplicação que funciona como uma interface única para a administração da </a:t>
            </a:r>
            <a:r>
              <a:rPr lang="pt-BR" dirty="0" smtClean="0">
                <a:latin typeface="+mj-lt"/>
              </a:rPr>
              <a:t>infraestrutura, </a:t>
            </a:r>
            <a:r>
              <a:rPr lang="pt-BR" dirty="0">
                <a:latin typeface="+mj-lt"/>
              </a:rPr>
              <a:t>promovendo a comunicação com hosts, switches, roteadores e o suporte para a inclusão de novos equipamentos. Por se tratar da camada inferior, esta também é responsável por prover a </a:t>
            </a:r>
            <a:r>
              <a:rPr lang="pt-BR" dirty="0" smtClean="0">
                <a:latin typeface="+mj-lt"/>
              </a:rPr>
              <a:t>infraestrutura </a:t>
            </a:r>
            <a:r>
              <a:rPr lang="pt-BR" dirty="0">
                <a:latin typeface="+mj-lt"/>
              </a:rPr>
              <a:t>necessária para as camadas intermediária e superior. </a:t>
            </a:r>
            <a:endParaRPr dirty="0">
              <a:latin typeface="+mj-lt"/>
            </a:endParaRPr>
          </a:p>
          <a:p>
            <a:pPr>
              <a:buSzPct val="45000"/>
              <a:buFont typeface="StarSymbol"/>
              <a:buChar char=""/>
            </a:pPr>
            <a:r>
              <a:rPr lang="pt-BR" dirty="0">
                <a:latin typeface="+mj-lt"/>
              </a:rPr>
              <a:t> </a:t>
            </a:r>
            <a:endParaRPr dirty="0">
              <a:latin typeface="+mj-lt"/>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Shape 1"/>
          <p:cNvSpPr txBox="1"/>
          <p:nvPr/>
        </p:nvSpPr>
        <p:spPr>
          <a:xfrm>
            <a:off x="504000" y="301320"/>
            <a:ext cx="9071640" cy="1262160"/>
          </a:xfrm>
          <a:prstGeom prst="rect">
            <a:avLst/>
          </a:prstGeom>
          <a:noFill/>
          <a:ln>
            <a:noFill/>
          </a:ln>
        </p:spPr>
        <p:txBody>
          <a:bodyPr lIns="0" tIns="0" rIns="0" bIns="0" anchor="ctr"/>
          <a:lstStyle/>
          <a:p>
            <a:pPr algn="ctr"/>
            <a:r>
              <a:rPr lang="pt-BR" sz="3200" dirty="0">
                <a:latin typeface="Arial"/>
              </a:rPr>
              <a:t>Detalhamento das Camadas de Arquitetura de Tipos de Nuvens</a:t>
            </a:r>
            <a:endParaRPr sz="3200" dirty="0"/>
          </a:p>
        </p:txBody>
      </p:sp>
      <p:sp>
        <p:nvSpPr>
          <p:cNvPr id="72" name="TextShape 2"/>
          <p:cNvSpPr txBox="1"/>
          <p:nvPr/>
        </p:nvSpPr>
        <p:spPr>
          <a:xfrm>
            <a:off x="504000" y="1769040"/>
            <a:ext cx="5184000" cy="5646960"/>
          </a:xfrm>
          <a:prstGeom prst="rect">
            <a:avLst/>
          </a:prstGeom>
          <a:noFill/>
          <a:ln>
            <a:noFill/>
          </a:ln>
        </p:spPr>
        <p:txBody>
          <a:bodyPr lIns="0" tIns="0" rIns="0" bIns="0"/>
          <a:lstStyle/>
          <a:p>
            <a:pPr>
              <a:buSzPct val="45000"/>
              <a:buFont typeface="StarSymbol"/>
              <a:buChar char=""/>
            </a:pPr>
            <a:r>
              <a:rPr lang="pt-BR" dirty="0">
                <a:latin typeface="Arial"/>
              </a:rPr>
              <a:t>Plataforma como Serviço – </a:t>
            </a:r>
            <a:r>
              <a:rPr lang="pt-BR" dirty="0" err="1">
                <a:latin typeface="Arial"/>
              </a:rPr>
              <a:t>PaaS</a:t>
            </a:r>
            <a:endParaRPr dirty="0"/>
          </a:p>
          <a:p>
            <a:pPr>
              <a:buSzPct val="45000"/>
              <a:buFont typeface="StarSymbol"/>
              <a:buChar char=""/>
            </a:pPr>
            <a:r>
              <a:rPr lang="pt-BR" dirty="0">
                <a:latin typeface="Arial"/>
              </a:rPr>
              <a:t>Esta é a camada intermediária. É oferecido como serviço um ambiente no qual o desenvolvedor pode criar e implementar aplicações sem ter que se preocupar em saber quantos processadores ou o quanto de memória esta sendo usada para o executar a tarefa. Utilizando-se da camada inferior, fornece uma </a:t>
            </a:r>
            <a:r>
              <a:rPr lang="pt-BR" dirty="0" smtClean="0">
                <a:latin typeface="Arial"/>
              </a:rPr>
              <a:t>infraestrutura </a:t>
            </a:r>
            <a:r>
              <a:rPr lang="pt-BR" dirty="0">
                <a:latin typeface="Arial"/>
              </a:rPr>
              <a:t>com alto nível de integração compatível com diversos sistemas operacionais, linguagens de programação e ambientes de desenvolvimentos.  </a:t>
            </a:r>
            <a:endParaRPr dirty="0"/>
          </a:p>
        </p:txBody>
      </p:sp>
      <p:pic>
        <p:nvPicPr>
          <p:cNvPr id="2" name="Picture 1" descr="thum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3173" y="2763494"/>
            <a:ext cx="4445000" cy="4368800"/>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Picture 72"/>
          <p:cNvPicPr/>
          <p:nvPr/>
        </p:nvPicPr>
        <p:blipFill>
          <a:blip r:embed="rId2"/>
          <a:stretch/>
        </p:blipFill>
        <p:spPr>
          <a:xfrm>
            <a:off x="5148360" y="2304000"/>
            <a:ext cx="4823640" cy="4823640"/>
          </a:xfrm>
          <a:prstGeom prst="rect">
            <a:avLst/>
          </a:prstGeom>
          <a:ln>
            <a:noFill/>
          </a:ln>
        </p:spPr>
      </p:pic>
      <p:sp>
        <p:nvSpPr>
          <p:cNvPr id="74" name="TextShape 1"/>
          <p:cNvSpPr txBox="1"/>
          <p:nvPr/>
        </p:nvSpPr>
        <p:spPr>
          <a:xfrm>
            <a:off x="504000" y="301320"/>
            <a:ext cx="9071640" cy="1262160"/>
          </a:xfrm>
          <a:prstGeom prst="rect">
            <a:avLst/>
          </a:prstGeom>
          <a:noFill/>
          <a:ln>
            <a:noFill/>
          </a:ln>
        </p:spPr>
        <p:txBody>
          <a:bodyPr lIns="0" tIns="0" rIns="0" bIns="0" anchor="ctr"/>
          <a:lstStyle/>
          <a:p>
            <a:pPr algn="ctr"/>
            <a:r>
              <a:rPr lang="pt-BR" sz="3200" dirty="0">
                <a:latin typeface="Arial"/>
              </a:rPr>
              <a:t>Detalhamento das Camadas de Arquitetura de Tipos de Nuvens</a:t>
            </a:r>
            <a:endParaRPr sz="3200" dirty="0"/>
          </a:p>
        </p:txBody>
      </p:sp>
      <p:sp>
        <p:nvSpPr>
          <p:cNvPr id="75" name="TextShape 2"/>
          <p:cNvSpPr txBox="1"/>
          <p:nvPr/>
        </p:nvSpPr>
        <p:spPr>
          <a:xfrm>
            <a:off x="504000" y="1769040"/>
            <a:ext cx="5184000" cy="5646960"/>
          </a:xfrm>
          <a:prstGeom prst="rect">
            <a:avLst/>
          </a:prstGeom>
          <a:noFill/>
          <a:ln>
            <a:noFill/>
          </a:ln>
        </p:spPr>
        <p:txBody>
          <a:bodyPr lIns="0" tIns="0" rIns="0" bIns="0"/>
          <a:lstStyle/>
          <a:p>
            <a:pPr>
              <a:buSzPct val="45000"/>
              <a:buFont typeface="StarSymbol"/>
              <a:buChar char=""/>
            </a:pPr>
            <a:r>
              <a:rPr lang="pt-BR" dirty="0">
                <a:latin typeface="Arial"/>
              </a:rPr>
              <a:t>Software como Serviço – </a:t>
            </a:r>
            <a:r>
              <a:rPr lang="pt-BR" dirty="0" err="1">
                <a:latin typeface="Arial"/>
              </a:rPr>
              <a:t>SaaS</a:t>
            </a:r>
            <a:endParaRPr dirty="0"/>
          </a:p>
          <a:p>
            <a:pPr>
              <a:buSzPct val="45000"/>
              <a:buFont typeface="StarSymbol"/>
              <a:buChar char=""/>
            </a:pPr>
            <a:r>
              <a:rPr lang="pt-BR" dirty="0">
                <a:latin typeface="Arial"/>
              </a:rPr>
              <a:t>A camada mais alta da arquitetura da computação na nuvem tem a responsabilidade de disponibilizar aplicações completas ao usuário final. Este acesso é provido pelos prestadores de serviço através de portais web, sendo completamente transparente ao usuário, o que permite a execução de programas que executam na nuvem a partir de uma máquina local. Para oferecer esta transparência, o </a:t>
            </a:r>
            <a:r>
              <a:rPr lang="pt-BR" dirty="0" err="1">
                <a:latin typeface="Arial"/>
              </a:rPr>
              <a:t>SaaS</a:t>
            </a:r>
            <a:r>
              <a:rPr lang="pt-BR" dirty="0">
                <a:latin typeface="Arial"/>
              </a:rPr>
              <a:t> utiliza-se das duas camadas inferiores, o </a:t>
            </a:r>
            <a:r>
              <a:rPr lang="pt-BR" dirty="0" err="1">
                <a:latin typeface="Arial"/>
              </a:rPr>
              <a:t>PaaS</a:t>
            </a:r>
            <a:r>
              <a:rPr lang="pt-BR" dirty="0">
                <a:latin typeface="Arial"/>
              </a:rPr>
              <a:t> e o </a:t>
            </a:r>
            <a:r>
              <a:rPr lang="pt-BR" dirty="0" err="1">
                <a:latin typeface="Arial"/>
              </a:rPr>
              <a:t>IaaS</a:t>
            </a:r>
            <a:r>
              <a:rPr lang="pt-BR" dirty="0">
                <a:latin typeface="Arial"/>
              </a:rPr>
              <a:t>..  </a:t>
            </a: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1099" y="2711198"/>
            <a:ext cx="4762500" cy="4695825"/>
          </a:xfrm>
          <a:prstGeom prst="rect">
            <a:avLst/>
          </a:prstGeom>
        </p:spPr>
      </p:pic>
      <p:sp>
        <p:nvSpPr>
          <p:cNvPr id="2" name="TextShape 1"/>
          <p:cNvSpPr txBox="1"/>
          <p:nvPr/>
        </p:nvSpPr>
        <p:spPr>
          <a:xfrm>
            <a:off x="664965" y="301320"/>
            <a:ext cx="8635409" cy="968688"/>
          </a:xfrm>
          <a:prstGeom prst="rect">
            <a:avLst/>
          </a:prstGeom>
          <a:noFill/>
          <a:ln>
            <a:noFill/>
          </a:ln>
        </p:spPr>
        <p:txBody>
          <a:bodyPr lIns="0" tIns="0" rIns="0" bIns="0" anchor="ctr"/>
          <a:lstStyle/>
          <a:p>
            <a:pPr algn="ctr"/>
            <a:r>
              <a:rPr lang="pt-BR" sz="3200" dirty="0" smtClean="0">
                <a:latin typeface="Arial"/>
              </a:rPr>
              <a:t>Grid - Introdução</a:t>
            </a:r>
            <a:endParaRPr sz="3200" dirty="0"/>
          </a:p>
        </p:txBody>
      </p:sp>
      <p:sp>
        <p:nvSpPr>
          <p:cNvPr id="4" name="TextShape 2"/>
          <p:cNvSpPr txBox="1"/>
          <p:nvPr/>
        </p:nvSpPr>
        <p:spPr>
          <a:xfrm>
            <a:off x="664965" y="1270008"/>
            <a:ext cx="8101859" cy="5024705"/>
          </a:xfrm>
          <a:prstGeom prst="rect">
            <a:avLst/>
          </a:prstGeom>
          <a:noFill/>
          <a:ln>
            <a:noFill/>
          </a:ln>
        </p:spPr>
        <p:txBody>
          <a:bodyPr lIns="0" tIns="0" rIns="0" bIns="0"/>
          <a:lstStyle/>
          <a:p>
            <a:pPr>
              <a:buSzPct val="45000"/>
            </a:pPr>
            <a:r>
              <a:rPr lang="pt-BR" dirty="0"/>
              <a:t>Computação em grid é o compartilhamento de recursos computacionais distribuídos, para atingir o mesmo objetivo. Um grid pode ser pensado como um </a:t>
            </a:r>
            <a:r>
              <a:rPr lang="pt-BR" dirty="0" smtClean="0"/>
              <a:t>supercomputador </a:t>
            </a:r>
            <a:r>
              <a:rPr lang="pt-BR" dirty="0"/>
              <a:t>virtual, </a:t>
            </a:r>
            <a:r>
              <a:rPr lang="pt-BR" dirty="0" smtClean="0"/>
              <a:t>composto </a:t>
            </a:r>
            <a:r>
              <a:rPr lang="pt-BR" dirty="0"/>
              <a:t>de várias maquinas independentes (cada </a:t>
            </a:r>
            <a:r>
              <a:rPr lang="pt-BR" dirty="0" smtClean="0"/>
              <a:t>uma </a:t>
            </a:r>
            <a:r>
              <a:rPr lang="pt-BR" dirty="0"/>
              <a:t>com seu processador, memória e unidade de armazenamento</a:t>
            </a:r>
            <a:r>
              <a:rPr lang="pt-BR" dirty="0" smtClean="0"/>
              <a:t>), todas conectados a uma rede pública ou privada, através de uma interface comum, como por exemplo: Ethernet.</a:t>
            </a:r>
            <a:endParaRPr lang="pt-BR" dirty="0"/>
          </a:p>
          <a:p>
            <a:pPr>
              <a:buSzPct val="45000"/>
            </a:pPr>
            <a:endParaRPr lang="pt-BR" dirty="0">
              <a:latin typeface="+mj-lt"/>
            </a:endParaRPr>
          </a:p>
        </p:txBody>
      </p:sp>
    </p:spTree>
    <p:extLst>
      <p:ext uri="{BB962C8B-B14F-4D97-AF65-F5344CB8AC3E}">
        <p14:creationId xmlns:p14="http://schemas.microsoft.com/office/powerpoint/2010/main" val="10514550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75"/>
          <p:cNvPicPr/>
          <p:nvPr/>
        </p:nvPicPr>
        <p:blipFill>
          <a:blip r:embed="rId2"/>
          <a:stretch/>
        </p:blipFill>
        <p:spPr>
          <a:xfrm>
            <a:off x="3744000" y="2057040"/>
            <a:ext cx="6115680" cy="4589640"/>
          </a:xfrm>
          <a:prstGeom prst="rect">
            <a:avLst/>
          </a:prstGeom>
          <a:ln>
            <a:noFill/>
          </a:ln>
        </p:spPr>
      </p:pic>
      <p:sp>
        <p:nvSpPr>
          <p:cNvPr id="77" name="TextShape 1"/>
          <p:cNvSpPr txBox="1"/>
          <p:nvPr/>
        </p:nvSpPr>
        <p:spPr>
          <a:xfrm>
            <a:off x="504000" y="301320"/>
            <a:ext cx="9071640" cy="1262160"/>
          </a:xfrm>
          <a:prstGeom prst="rect">
            <a:avLst/>
          </a:prstGeom>
          <a:noFill/>
          <a:ln>
            <a:noFill/>
          </a:ln>
        </p:spPr>
        <p:txBody>
          <a:bodyPr lIns="0" tIns="0" rIns="0" bIns="0" anchor="ctr"/>
          <a:lstStyle/>
          <a:p>
            <a:pPr algn="ctr"/>
            <a:r>
              <a:rPr lang="pt-BR" sz="3200" dirty="0">
                <a:latin typeface="Arial"/>
              </a:rPr>
              <a:t>Tipos de Nuvens</a:t>
            </a:r>
            <a:endParaRPr sz="3200" dirty="0"/>
          </a:p>
        </p:txBody>
      </p:sp>
      <p:sp>
        <p:nvSpPr>
          <p:cNvPr id="78" name="TextShape 2"/>
          <p:cNvSpPr txBox="1"/>
          <p:nvPr/>
        </p:nvSpPr>
        <p:spPr>
          <a:xfrm>
            <a:off x="756000" y="2057040"/>
            <a:ext cx="5184000" cy="2766960"/>
          </a:xfrm>
          <a:prstGeom prst="rect">
            <a:avLst/>
          </a:prstGeom>
          <a:noFill/>
          <a:ln>
            <a:noFill/>
          </a:ln>
        </p:spPr>
        <p:txBody>
          <a:bodyPr lIns="0" tIns="0" rIns="0" bIns="0"/>
          <a:lstStyle/>
          <a:p>
            <a:pPr>
              <a:buSzPct val="45000"/>
              <a:buFont typeface="StarSymbol"/>
              <a:buChar char=""/>
            </a:pPr>
            <a:r>
              <a:rPr lang="pt-BR" sz="3200" dirty="0">
                <a:latin typeface="Arial"/>
              </a:rPr>
              <a:t>Privado</a:t>
            </a:r>
            <a:endParaRPr dirty="0"/>
          </a:p>
          <a:p>
            <a:pPr>
              <a:buSzPct val="45000"/>
              <a:buFont typeface="StarSymbol"/>
              <a:buChar char=""/>
            </a:pPr>
            <a:r>
              <a:rPr lang="pt-BR" sz="3200" dirty="0">
                <a:latin typeface="Arial"/>
              </a:rPr>
              <a:t>Público</a:t>
            </a:r>
            <a:endParaRPr dirty="0"/>
          </a:p>
          <a:p>
            <a:pPr>
              <a:buSzPct val="45000"/>
              <a:buFont typeface="StarSymbol"/>
              <a:buChar char=""/>
            </a:pPr>
            <a:r>
              <a:rPr lang="pt-BR" sz="3200" dirty="0">
                <a:latin typeface="Arial"/>
              </a:rPr>
              <a:t>Comunidade</a:t>
            </a:r>
            <a:endParaRPr dirty="0"/>
          </a:p>
          <a:p>
            <a:pPr>
              <a:buSzPct val="45000"/>
              <a:buFont typeface="StarSymbol"/>
              <a:buChar char=""/>
            </a:pPr>
            <a:r>
              <a:rPr lang="pt-BR" sz="3200" dirty="0">
                <a:latin typeface="Arial"/>
              </a:rPr>
              <a:t>Híbrido </a:t>
            </a: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Shape 1"/>
          <p:cNvSpPr txBox="1"/>
          <p:nvPr/>
        </p:nvSpPr>
        <p:spPr>
          <a:xfrm>
            <a:off x="504000" y="301320"/>
            <a:ext cx="9071640" cy="1262160"/>
          </a:xfrm>
          <a:prstGeom prst="rect">
            <a:avLst/>
          </a:prstGeom>
          <a:noFill/>
          <a:ln>
            <a:noFill/>
          </a:ln>
        </p:spPr>
        <p:txBody>
          <a:bodyPr lIns="0" tIns="0" rIns="0" bIns="0" anchor="ctr"/>
          <a:lstStyle/>
          <a:p>
            <a:pPr algn="ctr"/>
            <a:r>
              <a:rPr lang="pt-BR" sz="3200" dirty="0">
                <a:latin typeface="Arial"/>
              </a:rPr>
              <a:t>Detalhamento dos Tipos de Nuvens</a:t>
            </a:r>
            <a:endParaRPr sz="3200" dirty="0"/>
          </a:p>
        </p:txBody>
      </p:sp>
      <p:sp>
        <p:nvSpPr>
          <p:cNvPr id="80" name="TextShape 2"/>
          <p:cNvSpPr txBox="1"/>
          <p:nvPr/>
        </p:nvSpPr>
        <p:spPr>
          <a:xfrm>
            <a:off x="288000" y="1527480"/>
            <a:ext cx="5184000" cy="5682960"/>
          </a:xfrm>
          <a:prstGeom prst="rect">
            <a:avLst/>
          </a:prstGeom>
          <a:noFill/>
          <a:ln>
            <a:noFill/>
          </a:ln>
        </p:spPr>
        <p:txBody>
          <a:bodyPr lIns="0" tIns="0" rIns="0" bIns="0"/>
          <a:lstStyle/>
          <a:p>
            <a:pPr>
              <a:buSzPct val="45000"/>
              <a:buFont typeface="StarSymbol"/>
              <a:buChar char=""/>
            </a:pPr>
            <a:r>
              <a:rPr lang="pt-BR" sz="2000" dirty="0">
                <a:latin typeface="Arial"/>
              </a:rPr>
              <a:t>As nuvens privadas são operadas exclusivamente para uma única organização. O gerenciamento da rede pode ser feito pela própria organização ou por terceiros. No caso de ser feito por terceiros, a </a:t>
            </a:r>
            <a:r>
              <a:rPr lang="pt-BR" sz="2000" dirty="0" smtClean="0">
                <a:latin typeface="Arial"/>
              </a:rPr>
              <a:t>infraestrutura </a:t>
            </a:r>
            <a:r>
              <a:rPr lang="pt-BR" sz="2000" dirty="0">
                <a:latin typeface="Arial"/>
              </a:rPr>
              <a:t>utilizada pertence ao usuário, desta maneira, o mesmo é responsável pelo controle sobre a implementação das aplicações na nuvem.[5]</a:t>
            </a:r>
            <a:endParaRPr sz="2000" dirty="0"/>
          </a:p>
          <a:p>
            <a:pPr>
              <a:buSzPct val="45000"/>
              <a:buFont typeface="StarSymbol"/>
              <a:buChar char=""/>
            </a:pPr>
            <a:endParaRPr lang="pt-BR" sz="2000" dirty="0" smtClean="0">
              <a:latin typeface="Arial"/>
            </a:endParaRPr>
          </a:p>
          <a:p>
            <a:pPr>
              <a:buSzPct val="45000"/>
              <a:buFont typeface="StarSymbol"/>
              <a:buChar char=""/>
            </a:pPr>
            <a:r>
              <a:rPr lang="pt-BR" sz="2000" dirty="0" smtClean="0">
                <a:latin typeface="Arial"/>
              </a:rPr>
              <a:t>No </a:t>
            </a:r>
            <a:r>
              <a:rPr lang="pt-BR" sz="2000" dirty="0">
                <a:latin typeface="Arial"/>
              </a:rPr>
              <a:t>modelo público a nuvem é disponibilizada para o público em geral ou para grandes grupos industriais. A nuvem é implementada por um prestador de serviço, que deve ser capaz de garantir o desempenho e a segurança da mesma. [4]   </a:t>
            </a:r>
            <a:endParaRPr sz="2000" dirty="0"/>
          </a:p>
        </p:txBody>
      </p:sp>
      <p:pic>
        <p:nvPicPr>
          <p:cNvPr id="81" name="Picture 80"/>
          <p:cNvPicPr/>
          <p:nvPr/>
        </p:nvPicPr>
        <p:blipFill>
          <a:blip r:embed="rId2"/>
          <a:stretch/>
        </p:blipFill>
        <p:spPr>
          <a:xfrm>
            <a:off x="5832000" y="2808000"/>
            <a:ext cx="4104000" cy="29955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ipos-de-nuvem.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19131" y="4329834"/>
            <a:ext cx="4607236" cy="3370961"/>
          </a:xfrm>
          <a:prstGeom prst="rect">
            <a:avLst/>
          </a:prstGeom>
        </p:spPr>
      </p:pic>
      <p:sp>
        <p:nvSpPr>
          <p:cNvPr id="82" name="TextShape 1"/>
          <p:cNvSpPr txBox="1"/>
          <p:nvPr/>
        </p:nvSpPr>
        <p:spPr>
          <a:xfrm>
            <a:off x="504000" y="-184760"/>
            <a:ext cx="9071640" cy="1262160"/>
          </a:xfrm>
          <a:prstGeom prst="rect">
            <a:avLst/>
          </a:prstGeom>
          <a:noFill/>
          <a:ln>
            <a:noFill/>
          </a:ln>
        </p:spPr>
        <p:txBody>
          <a:bodyPr lIns="0" tIns="0" rIns="0" bIns="0" anchor="ctr"/>
          <a:lstStyle/>
          <a:p>
            <a:pPr algn="ctr"/>
            <a:r>
              <a:rPr lang="pt-BR" sz="3200" dirty="0">
                <a:latin typeface="Arial"/>
              </a:rPr>
              <a:t>Detalhamento dos Tipos de Nuvens</a:t>
            </a:r>
            <a:endParaRPr sz="3200" dirty="0"/>
          </a:p>
        </p:txBody>
      </p:sp>
      <p:sp>
        <p:nvSpPr>
          <p:cNvPr id="83" name="TextShape 2"/>
          <p:cNvSpPr txBox="1"/>
          <p:nvPr/>
        </p:nvSpPr>
        <p:spPr>
          <a:xfrm>
            <a:off x="190459" y="1125555"/>
            <a:ext cx="4606861" cy="4080174"/>
          </a:xfrm>
          <a:prstGeom prst="rect">
            <a:avLst/>
          </a:prstGeom>
          <a:noFill/>
          <a:ln>
            <a:noFill/>
          </a:ln>
        </p:spPr>
        <p:txBody>
          <a:bodyPr lIns="0" tIns="0" rIns="0" bIns="0"/>
          <a:lstStyle/>
          <a:p>
            <a:pPr>
              <a:buSzPct val="45000"/>
              <a:buFont typeface="StarSymbol"/>
              <a:buChar char=""/>
            </a:pPr>
            <a:r>
              <a:rPr lang="pt-BR" sz="2000" dirty="0">
                <a:latin typeface="Arial"/>
              </a:rPr>
              <a:t>O modelo comunidade é caracterizado pelo fato da </a:t>
            </a:r>
            <a:r>
              <a:rPr lang="pt-BR" sz="2000" dirty="0" smtClean="0">
                <a:latin typeface="Arial"/>
              </a:rPr>
              <a:t>infraestrutura </a:t>
            </a:r>
            <a:r>
              <a:rPr lang="pt-BR" sz="2000" dirty="0">
                <a:latin typeface="Arial"/>
              </a:rPr>
              <a:t>de nuvem ser compartilhada por várias organizações e suporta uma comunidade específica que partilha as mesmas preocupações como missão, requisitos de segurança, política e considerações de conformidade. Pode ser gerenciado pelas organizações ou por terceiros e podem existir localmente ou remotamente. [4]   </a:t>
            </a:r>
            <a:endParaRPr sz="2000" dirty="0"/>
          </a:p>
        </p:txBody>
      </p:sp>
      <p:sp>
        <p:nvSpPr>
          <p:cNvPr id="84" name="TextShape 3"/>
          <p:cNvSpPr txBox="1"/>
          <p:nvPr/>
        </p:nvSpPr>
        <p:spPr>
          <a:xfrm>
            <a:off x="4985441" y="1406680"/>
            <a:ext cx="5079507" cy="5868796"/>
          </a:xfrm>
          <a:prstGeom prst="rect">
            <a:avLst/>
          </a:prstGeom>
          <a:noFill/>
          <a:ln>
            <a:noFill/>
          </a:ln>
        </p:spPr>
        <p:txBody>
          <a:bodyPr lIns="0" tIns="0" rIns="0" bIns="0"/>
          <a:lstStyle/>
          <a:p>
            <a:pPr>
              <a:buSzPct val="45000"/>
              <a:buFont typeface="StarSymbol"/>
              <a:buChar char=""/>
            </a:pPr>
            <a:r>
              <a:rPr lang="pt-BR" sz="2000" dirty="0">
                <a:latin typeface="Arial"/>
              </a:rPr>
              <a:t>Na nuvem híbrida a </a:t>
            </a:r>
            <a:r>
              <a:rPr lang="pt-BR" sz="2000" dirty="0" smtClean="0">
                <a:latin typeface="Arial"/>
              </a:rPr>
              <a:t>infraestrutura </a:t>
            </a:r>
            <a:r>
              <a:rPr lang="pt-BR" sz="2000" dirty="0">
                <a:latin typeface="Arial"/>
              </a:rPr>
              <a:t>é composta por dois ou mais modelos de implementação, sendo que cada nuvem permanece como uma entidade única, mas que estão unidas pelo uso de tecnologia proprietária ou padronizada, garantindo a portabilidade de dados e aplicações. [4] No caso da nuvem híbrida ser composta por nuvem pública e privada, a mesma é caracterizada pela possibilidade da nuvem privada ter seus recursos ampliados pela reserva de recursos em uma nuvem pública. Isto permite manter os níveis de serviço mesmo no caso de flutuações rápidas na necessidade de recursos. Outra caraterística interessante é o uso da mesma para executar tarefas </a:t>
            </a:r>
            <a:r>
              <a:rPr lang="pt-BR" sz="2000" dirty="0" smtClean="0">
                <a:latin typeface="Arial"/>
              </a:rPr>
              <a:t>periódicas </a:t>
            </a:r>
            <a:r>
              <a:rPr lang="pt-BR" sz="2000" dirty="0">
                <a:latin typeface="Arial"/>
              </a:rPr>
              <a:t>que são mais facilmente implementadas em nuvens públicas. [5]    </a:t>
            </a:r>
            <a:endParaRPr sz="2000"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ontainer_vs_v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6728" y="3907040"/>
            <a:ext cx="6631579" cy="3668315"/>
          </a:xfrm>
          <a:prstGeom prst="rect">
            <a:avLst/>
          </a:prstGeom>
        </p:spPr>
      </p:pic>
      <p:sp>
        <p:nvSpPr>
          <p:cNvPr id="79" name="TextShape 1"/>
          <p:cNvSpPr txBox="1"/>
          <p:nvPr/>
        </p:nvSpPr>
        <p:spPr>
          <a:xfrm>
            <a:off x="504000" y="-169080"/>
            <a:ext cx="9071640" cy="1262160"/>
          </a:xfrm>
          <a:prstGeom prst="rect">
            <a:avLst/>
          </a:prstGeom>
          <a:noFill/>
          <a:ln>
            <a:noFill/>
          </a:ln>
        </p:spPr>
        <p:txBody>
          <a:bodyPr lIns="0" tIns="0" rIns="0" bIns="0" anchor="ctr"/>
          <a:lstStyle/>
          <a:p>
            <a:pPr algn="ctr"/>
            <a:r>
              <a:rPr lang="pt-BR" sz="3200" dirty="0" smtClean="0">
                <a:latin typeface="Arial"/>
              </a:rPr>
              <a:t>Ferramentas e Plataformas de </a:t>
            </a:r>
            <a:r>
              <a:rPr lang="pt-BR" sz="3200" dirty="0">
                <a:latin typeface="Arial"/>
              </a:rPr>
              <a:t>Nuvens</a:t>
            </a:r>
            <a:endParaRPr sz="3200" dirty="0"/>
          </a:p>
        </p:txBody>
      </p:sp>
      <p:sp>
        <p:nvSpPr>
          <p:cNvPr id="80" name="TextShape 2"/>
          <p:cNvSpPr txBox="1"/>
          <p:nvPr/>
        </p:nvSpPr>
        <p:spPr>
          <a:xfrm>
            <a:off x="225290" y="1010039"/>
            <a:ext cx="9588817" cy="3004017"/>
          </a:xfrm>
          <a:prstGeom prst="rect">
            <a:avLst/>
          </a:prstGeom>
          <a:noFill/>
          <a:ln>
            <a:noFill/>
          </a:ln>
        </p:spPr>
        <p:txBody>
          <a:bodyPr lIns="0" tIns="0" rIns="0" bIns="0"/>
          <a:lstStyle/>
          <a:p>
            <a:pPr>
              <a:buSzPct val="45000"/>
              <a:buFont typeface="StarSymbol"/>
              <a:buChar char=""/>
            </a:pPr>
            <a:r>
              <a:rPr lang="en-US" sz="2000" dirty="0" err="1" smtClean="0"/>
              <a:t>Docker</a:t>
            </a:r>
            <a:r>
              <a:rPr lang="en-US" sz="2000" dirty="0" smtClean="0"/>
              <a:t> é </a:t>
            </a:r>
            <a:r>
              <a:rPr lang="en-US" sz="2000" dirty="0" err="1" smtClean="0"/>
              <a:t>uma</a:t>
            </a:r>
            <a:r>
              <a:rPr lang="en-US" sz="2000" dirty="0" smtClean="0"/>
              <a:t> </a:t>
            </a:r>
            <a:r>
              <a:rPr lang="en-US" sz="2000" dirty="0" err="1" smtClean="0"/>
              <a:t>plataforma</a:t>
            </a:r>
            <a:r>
              <a:rPr lang="en-US" sz="2000" dirty="0" smtClean="0"/>
              <a:t> </a:t>
            </a:r>
            <a:r>
              <a:rPr lang="en-US" sz="2000" dirty="0" err="1" smtClean="0"/>
              <a:t>aberta</a:t>
            </a:r>
            <a:r>
              <a:rPr lang="en-US" sz="2000" dirty="0" smtClean="0"/>
              <a:t> </a:t>
            </a:r>
            <a:r>
              <a:rPr lang="en-US" sz="2000" dirty="0" err="1" smtClean="0"/>
              <a:t>para</a:t>
            </a:r>
            <a:r>
              <a:rPr lang="en-US" sz="2000" dirty="0" smtClean="0"/>
              <a:t> </a:t>
            </a:r>
            <a:r>
              <a:rPr lang="en-US" sz="2000" dirty="0" err="1" smtClean="0"/>
              <a:t>desenvolvedores</a:t>
            </a:r>
            <a:r>
              <a:rPr lang="en-US" sz="2000" dirty="0" smtClean="0"/>
              <a:t> e </a:t>
            </a:r>
            <a:r>
              <a:rPr lang="en-US" sz="2000" dirty="0" err="1" smtClean="0"/>
              <a:t>administradores</a:t>
            </a:r>
            <a:r>
              <a:rPr lang="en-US" sz="2000" dirty="0" smtClean="0"/>
              <a:t> de </a:t>
            </a:r>
            <a:r>
              <a:rPr lang="en-US" sz="2000" dirty="0" err="1" smtClean="0"/>
              <a:t>sistemas</a:t>
            </a:r>
            <a:r>
              <a:rPr lang="en-US" sz="2000" dirty="0" smtClean="0"/>
              <a:t> </a:t>
            </a:r>
            <a:r>
              <a:rPr lang="en-US" sz="2000" dirty="0" err="1" smtClean="0"/>
              <a:t>para</a:t>
            </a:r>
            <a:r>
              <a:rPr lang="en-US" sz="2000" dirty="0" smtClean="0"/>
              <a:t> </a:t>
            </a:r>
            <a:r>
              <a:rPr lang="en-US" sz="2000" dirty="0" err="1" smtClean="0"/>
              <a:t>construir</a:t>
            </a:r>
            <a:r>
              <a:rPr lang="en-US" sz="2000" dirty="0"/>
              <a:t> </a:t>
            </a:r>
            <a:r>
              <a:rPr lang="en-US" sz="2000" dirty="0" smtClean="0"/>
              <a:t>um </a:t>
            </a:r>
            <a:r>
              <a:rPr lang="en-US" sz="2000" dirty="0" err="1" smtClean="0"/>
              <a:t>navio</a:t>
            </a:r>
            <a:r>
              <a:rPr lang="en-US" sz="2000" dirty="0" smtClean="0"/>
              <a:t> , e </a:t>
            </a:r>
            <a:r>
              <a:rPr lang="en-US" sz="2000" dirty="0" err="1" smtClean="0"/>
              <a:t>executar</a:t>
            </a:r>
            <a:r>
              <a:rPr lang="en-US" sz="2000" dirty="0" smtClean="0"/>
              <a:t> </a:t>
            </a:r>
            <a:r>
              <a:rPr lang="en-US" sz="2000" dirty="0" err="1" smtClean="0"/>
              <a:t>aplicações</a:t>
            </a:r>
            <a:r>
              <a:rPr lang="en-US" sz="2000" dirty="0" smtClean="0"/>
              <a:t> </a:t>
            </a:r>
            <a:r>
              <a:rPr lang="en-US" sz="2000" dirty="0" err="1" smtClean="0"/>
              <a:t>distribuídas</a:t>
            </a:r>
            <a:r>
              <a:rPr lang="en-US" sz="2000" dirty="0" smtClean="0"/>
              <a:t> . </a:t>
            </a:r>
            <a:r>
              <a:rPr lang="en-US" sz="2000" dirty="0" err="1" smtClean="0"/>
              <a:t>Consistindo</a:t>
            </a:r>
            <a:r>
              <a:rPr lang="en-US" sz="2000" dirty="0" smtClean="0"/>
              <a:t> de </a:t>
            </a:r>
            <a:r>
              <a:rPr lang="en-US" sz="2000" dirty="0" err="1" smtClean="0"/>
              <a:t>Docker</a:t>
            </a:r>
            <a:r>
              <a:rPr lang="en-US" sz="2000" dirty="0" smtClean="0"/>
              <a:t> Engine, </a:t>
            </a:r>
            <a:r>
              <a:rPr lang="en-US" sz="2000" dirty="0" err="1" smtClean="0"/>
              <a:t>uma</a:t>
            </a:r>
            <a:r>
              <a:rPr lang="en-US" sz="2000" dirty="0" smtClean="0"/>
              <a:t> </a:t>
            </a:r>
            <a:r>
              <a:rPr lang="en-US" sz="2000" dirty="0" err="1" smtClean="0"/>
              <a:t>ferramenta</a:t>
            </a:r>
            <a:r>
              <a:rPr lang="en-US" sz="2000" dirty="0" smtClean="0"/>
              <a:t> de tempo de </a:t>
            </a:r>
            <a:r>
              <a:rPr lang="en-US" sz="2000" dirty="0" err="1" smtClean="0"/>
              <a:t>execução</a:t>
            </a:r>
            <a:r>
              <a:rPr lang="en-US" sz="2000" dirty="0" smtClean="0"/>
              <a:t> e </a:t>
            </a:r>
            <a:r>
              <a:rPr lang="en-US" sz="2000" dirty="0" err="1" smtClean="0"/>
              <a:t>embalagens</a:t>
            </a:r>
            <a:r>
              <a:rPr lang="en-US" sz="2000" dirty="0" smtClean="0"/>
              <a:t> </a:t>
            </a:r>
            <a:r>
              <a:rPr lang="en-US" sz="2000" dirty="0" err="1" smtClean="0"/>
              <a:t>leves</a:t>
            </a:r>
            <a:r>
              <a:rPr lang="en-US" sz="2000" dirty="0" smtClean="0"/>
              <a:t> </a:t>
            </a:r>
            <a:r>
              <a:rPr lang="en-US" sz="2000" dirty="0" err="1" smtClean="0"/>
              <a:t>portáteis</a:t>
            </a:r>
            <a:r>
              <a:rPr lang="en-US" sz="2000" dirty="0" smtClean="0"/>
              <a:t>, e </a:t>
            </a:r>
            <a:r>
              <a:rPr lang="en-US" sz="2000" dirty="0" err="1" smtClean="0"/>
              <a:t>Docker</a:t>
            </a:r>
            <a:r>
              <a:rPr lang="en-US" sz="2000" dirty="0" smtClean="0"/>
              <a:t> Hub, um </a:t>
            </a:r>
            <a:r>
              <a:rPr lang="en-US" sz="2000" dirty="0" err="1" smtClean="0"/>
              <a:t>serviço</a:t>
            </a:r>
            <a:r>
              <a:rPr lang="en-US" sz="2000" dirty="0" smtClean="0"/>
              <a:t> de </a:t>
            </a:r>
            <a:r>
              <a:rPr lang="en-US" sz="2000" dirty="0" err="1" smtClean="0"/>
              <a:t>nuvem</a:t>
            </a:r>
            <a:r>
              <a:rPr lang="en-US" sz="2000" dirty="0" smtClean="0"/>
              <a:t> </a:t>
            </a:r>
            <a:r>
              <a:rPr lang="en-US" sz="2000" dirty="0" err="1" smtClean="0"/>
              <a:t>para</a:t>
            </a:r>
            <a:r>
              <a:rPr lang="en-US" sz="2000" dirty="0" smtClean="0"/>
              <a:t> o </a:t>
            </a:r>
            <a:r>
              <a:rPr lang="en-US" sz="2000" dirty="0" err="1" smtClean="0"/>
              <a:t>compartilhamento</a:t>
            </a:r>
            <a:r>
              <a:rPr lang="en-US" sz="2000" dirty="0" smtClean="0"/>
              <a:t> de </a:t>
            </a:r>
            <a:r>
              <a:rPr lang="en-US" sz="2000" dirty="0" err="1" smtClean="0"/>
              <a:t>aplicativos</a:t>
            </a:r>
            <a:r>
              <a:rPr lang="en-US" sz="2000" dirty="0" smtClean="0"/>
              <a:t> e </a:t>
            </a:r>
            <a:r>
              <a:rPr lang="en-US" sz="2000" dirty="0" err="1" smtClean="0"/>
              <a:t>automação</a:t>
            </a:r>
            <a:r>
              <a:rPr lang="en-US" sz="2000" dirty="0" smtClean="0"/>
              <a:t> de </a:t>
            </a:r>
            <a:r>
              <a:rPr lang="en-US" sz="2000" dirty="0" err="1" smtClean="0"/>
              <a:t>fluxos</a:t>
            </a:r>
            <a:r>
              <a:rPr lang="en-US" sz="2000" dirty="0" smtClean="0"/>
              <a:t> de </a:t>
            </a:r>
            <a:r>
              <a:rPr lang="en-US" sz="2000" dirty="0" err="1" smtClean="0"/>
              <a:t>trabalho</a:t>
            </a:r>
            <a:r>
              <a:rPr lang="en-US" sz="2000" dirty="0" smtClean="0"/>
              <a:t>, </a:t>
            </a:r>
            <a:r>
              <a:rPr lang="en-US" sz="2000" dirty="0" err="1" smtClean="0"/>
              <a:t>Docker</a:t>
            </a:r>
            <a:r>
              <a:rPr lang="en-US" sz="2000" dirty="0" smtClean="0"/>
              <a:t> </a:t>
            </a:r>
            <a:r>
              <a:rPr lang="en-US" sz="2000" dirty="0" err="1" smtClean="0"/>
              <a:t>permite</a:t>
            </a:r>
            <a:r>
              <a:rPr lang="en-US" sz="2000" dirty="0" smtClean="0"/>
              <a:t> </a:t>
            </a:r>
            <a:r>
              <a:rPr lang="en-US" sz="2000" dirty="0" err="1" smtClean="0"/>
              <a:t>que</a:t>
            </a:r>
            <a:r>
              <a:rPr lang="en-US" sz="2000" dirty="0" smtClean="0"/>
              <a:t> </a:t>
            </a:r>
            <a:r>
              <a:rPr lang="en-US" sz="2000" dirty="0" err="1" smtClean="0"/>
              <a:t>aplicativos</a:t>
            </a:r>
            <a:r>
              <a:rPr lang="en-US" sz="2000" dirty="0" smtClean="0"/>
              <a:t> </a:t>
            </a:r>
            <a:r>
              <a:rPr lang="en-US" sz="2000" dirty="0" err="1" smtClean="0"/>
              <a:t>sejam</a:t>
            </a:r>
            <a:r>
              <a:rPr lang="en-US" sz="2000" dirty="0" smtClean="0"/>
              <a:t> </a:t>
            </a:r>
            <a:r>
              <a:rPr lang="en-US" sz="2000" dirty="0" err="1" smtClean="0"/>
              <a:t>rapidamente</a:t>
            </a:r>
            <a:r>
              <a:rPr lang="en-US" sz="2000" dirty="0" smtClean="0"/>
              <a:t> </a:t>
            </a:r>
            <a:r>
              <a:rPr lang="en-US" sz="2000" dirty="0" err="1" smtClean="0"/>
              <a:t>montados</a:t>
            </a:r>
            <a:r>
              <a:rPr lang="en-US" sz="2000" dirty="0" smtClean="0"/>
              <a:t> a </a:t>
            </a:r>
            <a:r>
              <a:rPr lang="en-US" sz="2000" dirty="0" err="1" smtClean="0"/>
              <a:t>partir</a:t>
            </a:r>
            <a:r>
              <a:rPr lang="en-US" sz="2000" dirty="0" smtClean="0"/>
              <a:t> de </a:t>
            </a:r>
            <a:r>
              <a:rPr lang="en-US" sz="2000" dirty="0" err="1" smtClean="0"/>
              <a:t>componentes</a:t>
            </a:r>
            <a:r>
              <a:rPr lang="en-US" sz="2000" dirty="0" smtClean="0"/>
              <a:t> e </a:t>
            </a:r>
            <a:r>
              <a:rPr lang="en-US" sz="2000" dirty="0" err="1" smtClean="0"/>
              <a:t>elimina</a:t>
            </a:r>
            <a:r>
              <a:rPr lang="en-US" sz="2000" dirty="0" smtClean="0"/>
              <a:t> o </a:t>
            </a:r>
            <a:r>
              <a:rPr lang="en-US" sz="2000" dirty="0" err="1" smtClean="0"/>
              <a:t>atrito</a:t>
            </a:r>
            <a:r>
              <a:rPr lang="en-US" sz="2000" dirty="0" smtClean="0"/>
              <a:t> entre </a:t>
            </a:r>
            <a:r>
              <a:rPr lang="en-US" sz="2000" dirty="0" err="1" smtClean="0"/>
              <a:t>os</a:t>
            </a:r>
            <a:r>
              <a:rPr lang="en-US" sz="2000" dirty="0" smtClean="0"/>
              <a:t> </a:t>
            </a:r>
            <a:r>
              <a:rPr lang="en-US" sz="2000" dirty="0" err="1" smtClean="0"/>
              <a:t>ambientes</a:t>
            </a:r>
            <a:r>
              <a:rPr lang="en-US" sz="2000" dirty="0" smtClean="0"/>
              <a:t> de </a:t>
            </a:r>
            <a:r>
              <a:rPr lang="en-US" sz="2000" dirty="0" err="1" smtClean="0"/>
              <a:t>desenvolvimento</a:t>
            </a:r>
            <a:r>
              <a:rPr lang="en-US" sz="2000" dirty="0" smtClean="0"/>
              <a:t> , </a:t>
            </a:r>
            <a:r>
              <a:rPr lang="en-US" sz="2000" dirty="0" err="1" smtClean="0"/>
              <a:t>controle</a:t>
            </a:r>
            <a:r>
              <a:rPr lang="en-US" sz="2000" dirty="0" smtClean="0"/>
              <a:t> de </a:t>
            </a:r>
            <a:r>
              <a:rPr lang="en-US" sz="2000" dirty="0" err="1" smtClean="0"/>
              <a:t>qualidade</a:t>
            </a:r>
            <a:r>
              <a:rPr lang="en-US" sz="2000" dirty="0" smtClean="0"/>
              <a:t> e </a:t>
            </a:r>
            <a:r>
              <a:rPr lang="en-US" sz="2000" dirty="0" err="1" smtClean="0"/>
              <a:t>produção</a:t>
            </a:r>
            <a:r>
              <a:rPr lang="en-US" sz="2000" dirty="0" smtClean="0"/>
              <a:t>. Como </a:t>
            </a:r>
            <a:r>
              <a:rPr lang="en-US" sz="2000" dirty="0" err="1" smtClean="0"/>
              <a:t>resultado</a:t>
            </a:r>
            <a:r>
              <a:rPr lang="en-US" sz="2000" dirty="0" smtClean="0"/>
              <a:t> , a TI </a:t>
            </a:r>
            <a:r>
              <a:rPr lang="en-US" sz="2000" dirty="0" err="1" smtClean="0"/>
              <a:t>pode</a:t>
            </a:r>
            <a:r>
              <a:rPr lang="en-US" sz="2000" dirty="0" smtClean="0"/>
              <a:t> </a:t>
            </a:r>
            <a:r>
              <a:rPr lang="en-US" sz="2000" dirty="0" err="1" smtClean="0"/>
              <a:t>enviar</a:t>
            </a:r>
            <a:r>
              <a:rPr lang="en-US" sz="2000" dirty="0" smtClean="0"/>
              <a:t> </a:t>
            </a:r>
            <a:r>
              <a:rPr lang="en-US" sz="2000" dirty="0" err="1" smtClean="0"/>
              <a:t>mais</a:t>
            </a:r>
            <a:r>
              <a:rPr lang="en-US" sz="2000" dirty="0" smtClean="0"/>
              <a:t> </a:t>
            </a:r>
            <a:r>
              <a:rPr lang="en-US" sz="2000" dirty="0" err="1" smtClean="0"/>
              <a:t>rápido</a:t>
            </a:r>
            <a:r>
              <a:rPr lang="en-US" sz="2000" dirty="0" smtClean="0"/>
              <a:t> e </a:t>
            </a:r>
            <a:r>
              <a:rPr lang="en-US" sz="2000" dirty="0" err="1" smtClean="0"/>
              <a:t>executar</a:t>
            </a:r>
            <a:r>
              <a:rPr lang="en-US" sz="2000" dirty="0" smtClean="0"/>
              <a:t> o </a:t>
            </a:r>
            <a:r>
              <a:rPr lang="en-US" sz="2000" dirty="0" err="1" smtClean="0"/>
              <a:t>mesmo</a:t>
            </a:r>
            <a:r>
              <a:rPr lang="en-US" sz="2000" dirty="0" smtClean="0"/>
              <a:t> </a:t>
            </a:r>
            <a:r>
              <a:rPr lang="en-US" sz="2000" dirty="0" err="1" smtClean="0"/>
              <a:t>aplicativo</a:t>
            </a:r>
            <a:r>
              <a:rPr lang="en-US" sz="2000" dirty="0" smtClean="0"/>
              <a:t> , </a:t>
            </a:r>
            <a:r>
              <a:rPr lang="en-US" sz="2000" dirty="0" err="1" smtClean="0"/>
              <a:t>sem</a:t>
            </a:r>
            <a:r>
              <a:rPr lang="en-US" sz="2000" dirty="0" smtClean="0"/>
              <a:t> </a:t>
            </a:r>
            <a:r>
              <a:rPr lang="en-US" sz="2000" dirty="0" err="1" smtClean="0"/>
              <a:t>alterações</a:t>
            </a:r>
            <a:r>
              <a:rPr lang="en-US" sz="2000" dirty="0" smtClean="0"/>
              <a:t>, </a:t>
            </a:r>
            <a:r>
              <a:rPr lang="en-US" sz="2000" dirty="0" err="1" smtClean="0"/>
              <a:t>em</a:t>
            </a:r>
            <a:r>
              <a:rPr lang="en-US" sz="2000" dirty="0" smtClean="0"/>
              <a:t> laptops , </a:t>
            </a:r>
            <a:r>
              <a:rPr lang="en-US" sz="2000" dirty="0" err="1" smtClean="0"/>
              <a:t>centro</a:t>
            </a:r>
            <a:r>
              <a:rPr lang="en-US" sz="2000" dirty="0" smtClean="0"/>
              <a:t> de dados VMs , e </a:t>
            </a:r>
            <a:r>
              <a:rPr lang="en-US" sz="2000" dirty="0" err="1" smtClean="0"/>
              <a:t>qualquer</a:t>
            </a:r>
            <a:r>
              <a:rPr lang="en-US" sz="2000" dirty="0" smtClean="0"/>
              <a:t> </a:t>
            </a:r>
            <a:r>
              <a:rPr lang="en-US" sz="2000" dirty="0" err="1" smtClean="0"/>
              <a:t>nuvem</a:t>
            </a:r>
            <a:r>
              <a:rPr lang="en-US" sz="2000" dirty="0" smtClean="0"/>
              <a:t>.</a:t>
            </a:r>
            <a:endParaRPr sz="2000" dirty="0"/>
          </a:p>
        </p:txBody>
      </p:sp>
    </p:spTree>
    <p:extLst>
      <p:ext uri="{BB962C8B-B14F-4D97-AF65-F5344CB8AC3E}">
        <p14:creationId xmlns:p14="http://schemas.microsoft.com/office/powerpoint/2010/main" val="33037202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Shape 1"/>
          <p:cNvSpPr txBox="1"/>
          <p:nvPr/>
        </p:nvSpPr>
        <p:spPr>
          <a:xfrm>
            <a:off x="504000" y="-169080"/>
            <a:ext cx="9071640" cy="1262160"/>
          </a:xfrm>
          <a:prstGeom prst="rect">
            <a:avLst/>
          </a:prstGeom>
          <a:noFill/>
          <a:ln>
            <a:noFill/>
          </a:ln>
        </p:spPr>
        <p:txBody>
          <a:bodyPr lIns="0" tIns="0" rIns="0" bIns="0" anchor="ctr"/>
          <a:lstStyle/>
          <a:p>
            <a:pPr algn="ctr"/>
            <a:r>
              <a:rPr lang="pt-BR" sz="3200" dirty="0" smtClean="0">
                <a:latin typeface="Arial"/>
              </a:rPr>
              <a:t>Ferramentas e Plataformas de </a:t>
            </a:r>
            <a:r>
              <a:rPr lang="pt-BR" sz="3200" dirty="0">
                <a:latin typeface="Arial"/>
              </a:rPr>
              <a:t>Nuvens</a:t>
            </a:r>
            <a:endParaRPr sz="3200" dirty="0"/>
          </a:p>
        </p:txBody>
      </p:sp>
      <p:pic>
        <p:nvPicPr>
          <p:cNvPr id="7" name="Picture 6" descr="clip_image00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8376" y="1093080"/>
            <a:ext cx="7169975" cy="5727679"/>
          </a:xfrm>
          <a:prstGeom prst="rect">
            <a:avLst/>
          </a:prstGeom>
        </p:spPr>
      </p:pic>
    </p:spTree>
    <p:extLst>
      <p:ext uri="{BB962C8B-B14F-4D97-AF65-F5344CB8AC3E}">
        <p14:creationId xmlns:p14="http://schemas.microsoft.com/office/powerpoint/2010/main" val="352032519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Shape 1"/>
          <p:cNvSpPr txBox="1"/>
          <p:nvPr/>
        </p:nvSpPr>
        <p:spPr>
          <a:xfrm>
            <a:off x="504000" y="-169080"/>
            <a:ext cx="9071640" cy="1262160"/>
          </a:xfrm>
          <a:prstGeom prst="rect">
            <a:avLst/>
          </a:prstGeom>
          <a:noFill/>
          <a:ln>
            <a:noFill/>
          </a:ln>
        </p:spPr>
        <p:txBody>
          <a:bodyPr lIns="0" tIns="0" rIns="0" bIns="0" anchor="ctr"/>
          <a:lstStyle/>
          <a:p>
            <a:pPr algn="ctr"/>
            <a:r>
              <a:rPr lang="pt-BR" sz="3200" dirty="0" smtClean="0">
                <a:latin typeface="Arial"/>
              </a:rPr>
              <a:t>Ferramentas e Plataformas de </a:t>
            </a:r>
            <a:r>
              <a:rPr lang="pt-BR" sz="3200" dirty="0">
                <a:latin typeface="Arial"/>
              </a:rPr>
              <a:t>Nuvens</a:t>
            </a:r>
            <a:endParaRPr sz="3200" dirty="0"/>
          </a:p>
        </p:txBody>
      </p:sp>
      <p:pic>
        <p:nvPicPr>
          <p:cNvPr id="4" name="Picture 3" descr="ContainerVsVM.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078376" y="1254392"/>
            <a:ext cx="6656849" cy="5348808"/>
          </a:xfrm>
          <a:prstGeom prst="rect">
            <a:avLst/>
          </a:prstGeom>
        </p:spPr>
      </p:pic>
    </p:spTree>
    <p:extLst>
      <p:ext uri="{BB962C8B-B14F-4D97-AF65-F5344CB8AC3E}">
        <p14:creationId xmlns:p14="http://schemas.microsoft.com/office/powerpoint/2010/main" val="48696016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Shape 1"/>
          <p:cNvSpPr txBox="1"/>
          <p:nvPr/>
        </p:nvSpPr>
        <p:spPr>
          <a:xfrm>
            <a:off x="504000" y="-169080"/>
            <a:ext cx="9071640" cy="1262160"/>
          </a:xfrm>
          <a:prstGeom prst="rect">
            <a:avLst/>
          </a:prstGeom>
          <a:noFill/>
          <a:ln>
            <a:noFill/>
          </a:ln>
        </p:spPr>
        <p:txBody>
          <a:bodyPr lIns="0" tIns="0" rIns="0" bIns="0" anchor="ctr"/>
          <a:lstStyle/>
          <a:p>
            <a:pPr algn="ctr"/>
            <a:r>
              <a:rPr lang="pt-BR" sz="3200" dirty="0" smtClean="0">
                <a:latin typeface="Arial"/>
              </a:rPr>
              <a:t>Ferramentas e Plataformas de </a:t>
            </a:r>
            <a:r>
              <a:rPr lang="pt-BR" sz="3200" dirty="0">
                <a:latin typeface="Arial"/>
              </a:rPr>
              <a:t>Nuvens</a:t>
            </a:r>
            <a:endParaRPr sz="3200" dirty="0"/>
          </a:p>
        </p:txBody>
      </p:sp>
      <p:pic>
        <p:nvPicPr>
          <p:cNvPr id="3" name="Picture 2" descr="official_repos_dockhu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325" y="1306963"/>
            <a:ext cx="7883456" cy="5458894"/>
          </a:xfrm>
          <a:prstGeom prst="rect">
            <a:avLst/>
          </a:prstGeom>
        </p:spPr>
      </p:pic>
    </p:spTree>
    <p:extLst>
      <p:ext uri="{BB962C8B-B14F-4D97-AF65-F5344CB8AC3E}">
        <p14:creationId xmlns:p14="http://schemas.microsoft.com/office/powerpoint/2010/main" val="194690179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Shape 1"/>
          <p:cNvSpPr txBox="1"/>
          <p:nvPr/>
        </p:nvSpPr>
        <p:spPr>
          <a:xfrm>
            <a:off x="504000" y="-169080"/>
            <a:ext cx="9071640" cy="1262160"/>
          </a:xfrm>
          <a:prstGeom prst="rect">
            <a:avLst/>
          </a:prstGeom>
          <a:noFill/>
          <a:ln>
            <a:noFill/>
          </a:ln>
        </p:spPr>
        <p:txBody>
          <a:bodyPr lIns="0" tIns="0" rIns="0" bIns="0" anchor="ctr"/>
          <a:lstStyle/>
          <a:p>
            <a:pPr algn="ctr"/>
            <a:r>
              <a:rPr lang="pt-BR" sz="3200" dirty="0" smtClean="0">
                <a:latin typeface="Arial"/>
              </a:rPr>
              <a:t>Ferramentas e Plataformas de </a:t>
            </a:r>
            <a:r>
              <a:rPr lang="pt-BR" sz="3200" dirty="0">
                <a:latin typeface="Arial"/>
              </a:rPr>
              <a:t>Nuvens</a:t>
            </a:r>
            <a:endParaRPr sz="3200" dirty="0"/>
          </a:p>
        </p:txBody>
      </p:sp>
      <p:pic>
        <p:nvPicPr>
          <p:cNvPr id="3" name="Picture 2" descr="platform_Cloud.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39800"/>
            <a:ext cx="10080625" cy="5657256"/>
          </a:xfrm>
          <a:prstGeom prst="rect">
            <a:avLst/>
          </a:prstGeom>
        </p:spPr>
      </p:pic>
    </p:spTree>
    <p:extLst>
      <p:ext uri="{BB962C8B-B14F-4D97-AF65-F5344CB8AC3E}">
        <p14:creationId xmlns:p14="http://schemas.microsoft.com/office/powerpoint/2010/main" val="428638930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Shape 1"/>
          <p:cNvSpPr txBox="1"/>
          <p:nvPr/>
        </p:nvSpPr>
        <p:spPr>
          <a:xfrm>
            <a:off x="504000" y="-169080"/>
            <a:ext cx="9071640" cy="1262160"/>
          </a:xfrm>
          <a:prstGeom prst="rect">
            <a:avLst/>
          </a:prstGeom>
          <a:noFill/>
          <a:ln>
            <a:noFill/>
          </a:ln>
        </p:spPr>
        <p:txBody>
          <a:bodyPr lIns="0" tIns="0" rIns="0" bIns="0" anchor="ctr"/>
          <a:lstStyle/>
          <a:p>
            <a:pPr algn="ctr"/>
            <a:r>
              <a:rPr lang="pt-BR" sz="3200" dirty="0" smtClean="0">
                <a:latin typeface="Arial"/>
              </a:rPr>
              <a:t>Ferramentas e Plataformas de </a:t>
            </a:r>
            <a:r>
              <a:rPr lang="pt-BR" sz="3200" dirty="0">
                <a:latin typeface="Arial"/>
              </a:rPr>
              <a:t>Nuvens</a:t>
            </a:r>
            <a:endParaRPr sz="3200" dirty="0"/>
          </a:p>
        </p:txBody>
      </p:sp>
      <p:pic>
        <p:nvPicPr>
          <p:cNvPr id="2" name="Picture 1" descr="Captura de Tela 2015-05-20 às 20.59.52.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14064" y="1187059"/>
            <a:ext cx="11014174" cy="5732249"/>
          </a:xfrm>
          <a:prstGeom prst="rect">
            <a:avLst/>
          </a:prstGeom>
        </p:spPr>
      </p:pic>
    </p:spTree>
    <p:extLst>
      <p:ext uri="{BB962C8B-B14F-4D97-AF65-F5344CB8AC3E}">
        <p14:creationId xmlns:p14="http://schemas.microsoft.com/office/powerpoint/2010/main" val="83045047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Shape 1"/>
          <p:cNvSpPr txBox="1"/>
          <p:nvPr/>
        </p:nvSpPr>
        <p:spPr>
          <a:xfrm>
            <a:off x="504000" y="-169080"/>
            <a:ext cx="9071640" cy="1262160"/>
          </a:xfrm>
          <a:prstGeom prst="rect">
            <a:avLst/>
          </a:prstGeom>
          <a:noFill/>
          <a:ln>
            <a:noFill/>
          </a:ln>
        </p:spPr>
        <p:txBody>
          <a:bodyPr lIns="0" tIns="0" rIns="0" bIns="0" anchor="ctr"/>
          <a:lstStyle/>
          <a:p>
            <a:pPr algn="ctr"/>
            <a:r>
              <a:rPr lang="pt-BR" sz="3200" dirty="0" smtClean="0">
                <a:latin typeface="Arial"/>
              </a:rPr>
              <a:t>Ferramentas e Plataformas de </a:t>
            </a:r>
            <a:r>
              <a:rPr lang="pt-BR" sz="3200" dirty="0">
                <a:latin typeface="Arial"/>
              </a:rPr>
              <a:t>Nuvens</a:t>
            </a:r>
            <a:endParaRPr sz="3200" dirty="0"/>
          </a:p>
        </p:txBody>
      </p:sp>
      <p:pic>
        <p:nvPicPr>
          <p:cNvPr id="3" name="Picture 2" descr="Captura de Tela 2015-05-20 às 20.58.12.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88131" y="861103"/>
            <a:ext cx="9641654" cy="6559877"/>
          </a:xfrm>
          <a:prstGeom prst="rect">
            <a:avLst/>
          </a:prstGeom>
        </p:spPr>
      </p:pic>
    </p:spTree>
    <p:extLst>
      <p:ext uri="{BB962C8B-B14F-4D97-AF65-F5344CB8AC3E}">
        <p14:creationId xmlns:p14="http://schemas.microsoft.com/office/powerpoint/2010/main" val="354390523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1-10-2013 Folding@Home Project 8018 Complete Calculation on GTX 78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400550" y="3152225"/>
            <a:ext cx="5247810" cy="2687129"/>
          </a:xfrm>
          <a:prstGeom prst="rect">
            <a:avLst/>
          </a:prstGeom>
        </p:spPr>
      </p:pic>
      <p:sp>
        <p:nvSpPr>
          <p:cNvPr id="4" name="TextShape 1"/>
          <p:cNvSpPr txBox="1"/>
          <p:nvPr/>
        </p:nvSpPr>
        <p:spPr>
          <a:xfrm>
            <a:off x="664965" y="301320"/>
            <a:ext cx="8635409" cy="968688"/>
          </a:xfrm>
          <a:prstGeom prst="rect">
            <a:avLst/>
          </a:prstGeom>
          <a:noFill/>
          <a:ln>
            <a:noFill/>
          </a:ln>
        </p:spPr>
        <p:txBody>
          <a:bodyPr lIns="0" tIns="0" rIns="0" bIns="0" anchor="ctr"/>
          <a:lstStyle/>
          <a:p>
            <a:pPr algn="ctr"/>
            <a:endParaRPr sz="3200" dirty="0"/>
          </a:p>
        </p:txBody>
      </p:sp>
      <p:sp>
        <p:nvSpPr>
          <p:cNvPr id="5" name="TextShape 1"/>
          <p:cNvSpPr txBox="1"/>
          <p:nvPr/>
        </p:nvSpPr>
        <p:spPr>
          <a:xfrm>
            <a:off x="817365" y="407439"/>
            <a:ext cx="8635409" cy="968688"/>
          </a:xfrm>
          <a:prstGeom prst="rect">
            <a:avLst/>
          </a:prstGeom>
          <a:noFill/>
          <a:ln>
            <a:noFill/>
          </a:ln>
        </p:spPr>
        <p:txBody>
          <a:bodyPr lIns="0" tIns="0" rIns="0" bIns="0" anchor="ctr"/>
          <a:lstStyle/>
          <a:p>
            <a:pPr algn="ctr"/>
            <a:r>
              <a:rPr lang="pt-BR" sz="3200" dirty="0" smtClean="0">
                <a:latin typeface="Arial"/>
              </a:rPr>
              <a:t>Grid e suas aplicações</a:t>
            </a:r>
            <a:endParaRPr sz="3200" dirty="0"/>
          </a:p>
        </p:txBody>
      </p:sp>
      <p:sp>
        <p:nvSpPr>
          <p:cNvPr id="6" name="TextShape 2"/>
          <p:cNvSpPr txBox="1"/>
          <p:nvPr/>
        </p:nvSpPr>
        <p:spPr>
          <a:xfrm>
            <a:off x="5029200" y="6545687"/>
            <a:ext cx="4900943" cy="869133"/>
          </a:xfrm>
          <a:prstGeom prst="rect">
            <a:avLst/>
          </a:prstGeom>
          <a:noFill/>
          <a:ln>
            <a:noFill/>
          </a:ln>
        </p:spPr>
        <p:txBody>
          <a:bodyPr lIns="0" tIns="0" rIns="0" bIns="0"/>
          <a:lstStyle/>
          <a:p>
            <a:pPr algn="r">
              <a:buSzPct val="45000"/>
            </a:pPr>
            <a:r>
              <a:rPr lang="pt-BR" b="1" dirty="0" smtClean="0">
                <a:latin typeface="+mj-lt"/>
              </a:rPr>
              <a:t>Curiosidade</a:t>
            </a:r>
          </a:p>
          <a:p>
            <a:pPr algn="r">
              <a:buSzPct val="45000"/>
            </a:pPr>
            <a:r>
              <a:rPr lang="pt-BR" dirty="0" smtClean="0">
                <a:latin typeface="+mj-lt"/>
              </a:rPr>
              <a:t>O grid com maior poder de processamento nos dias de hoje é a rede de mineração de </a:t>
            </a:r>
            <a:r>
              <a:rPr lang="pt-BR" dirty="0" err="1" smtClean="0">
                <a:latin typeface="+mj-lt"/>
              </a:rPr>
              <a:t>Bitcoin</a:t>
            </a:r>
            <a:r>
              <a:rPr lang="pt-BR" dirty="0" smtClean="0">
                <a:latin typeface="+mj-lt"/>
              </a:rPr>
              <a:t>. </a:t>
            </a:r>
            <a:endParaRPr lang="pt-BR" dirty="0">
              <a:latin typeface="+mj-lt"/>
            </a:endParaRPr>
          </a:p>
        </p:txBody>
      </p:sp>
      <p:sp>
        <p:nvSpPr>
          <p:cNvPr id="7" name="CaixaDeTexto 6"/>
          <p:cNvSpPr txBox="1"/>
          <p:nvPr/>
        </p:nvSpPr>
        <p:spPr>
          <a:xfrm>
            <a:off x="289711" y="3295461"/>
            <a:ext cx="9163063" cy="1200329"/>
          </a:xfrm>
          <a:prstGeom prst="rect">
            <a:avLst/>
          </a:prstGeom>
          <a:noFill/>
        </p:spPr>
        <p:txBody>
          <a:bodyPr wrap="square" rtlCol="0">
            <a:spAutoFit/>
          </a:bodyPr>
          <a:lstStyle/>
          <a:p>
            <a:pPr marL="285750" indent="-285750">
              <a:buFont typeface="Wingdings" panose="05000000000000000000" pitchFamily="2" charset="2"/>
              <a:buChar char="§"/>
            </a:pPr>
            <a:r>
              <a:rPr lang="pt-BR" dirty="0" smtClean="0"/>
              <a:t>Simulação de terremotos</a:t>
            </a:r>
          </a:p>
          <a:p>
            <a:pPr marL="285750" indent="-285750">
              <a:buFont typeface="Wingdings" panose="05000000000000000000" pitchFamily="2" charset="2"/>
              <a:buChar char="§"/>
            </a:pPr>
            <a:r>
              <a:rPr lang="pt-BR" dirty="0" smtClean="0"/>
              <a:t>Previsões meteorológicas</a:t>
            </a:r>
          </a:p>
          <a:p>
            <a:pPr marL="285750" indent="-285750">
              <a:buFont typeface="Wingdings" panose="05000000000000000000" pitchFamily="2" charset="2"/>
              <a:buChar char="§"/>
            </a:pPr>
            <a:r>
              <a:rPr lang="pt-BR" dirty="0" smtClean="0"/>
              <a:t>Previsões de mercado financeiro</a:t>
            </a:r>
          </a:p>
          <a:p>
            <a:pPr marL="285750" indent="-285750">
              <a:buFont typeface="Wingdings" panose="05000000000000000000" pitchFamily="2" charset="2"/>
              <a:buChar char="§"/>
            </a:pPr>
            <a:r>
              <a:rPr lang="pt-BR" dirty="0" smtClean="0"/>
              <a:t>Dobramento de proteínas</a:t>
            </a:r>
            <a:endParaRPr lang="pt-BR" dirty="0"/>
          </a:p>
        </p:txBody>
      </p:sp>
      <p:sp>
        <p:nvSpPr>
          <p:cNvPr id="8" name="TextShape 2"/>
          <p:cNvSpPr txBox="1"/>
          <p:nvPr/>
        </p:nvSpPr>
        <p:spPr>
          <a:xfrm>
            <a:off x="333469" y="1528527"/>
            <a:ext cx="9705315" cy="1660815"/>
          </a:xfrm>
          <a:prstGeom prst="rect">
            <a:avLst/>
          </a:prstGeom>
          <a:noFill/>
          <a:ln>
            <a:noFill/>
          </a:ln>
        </p:spPr>
        <p:txBody>
          <a:bodyPr lIns="0" tIns="0" rIns="0" bIns="0"/>
          <a:lstStyle/>
          <a:p>
            <a:pPr>
              <a:buSzPct val="45000"/>
            </a:pPr>
            <a:r>
              <a:rPr lang="pt-BR" dirty="0" smtClean="0"/>
              <a:t>O processamento em grid pode ser visto como uma especialização de processamento paralelo.</a:t>
            </a:r>
          </a:p>
          <a:p>
            <a:pPr>
              <a:buSzPct val="45000"/>
            </a:pPr>
            <a:r>
              <a:rPr lang="pt-BR" dirty="0" smtClean="0"/>
              <a:t>Pode ser empregado para processar um grande volume de aplicações ou uma única aplicação com um grande volume de dados.</a:t>
            </a:r>
          </a:p>
          <a:p>
            <a:pPr>
              <a:buSzPct val="45000"/>
            </a:pPr>
            <a:endParaRPr lang="pt-BR" dirty="0" smtClean="0">
              <a:latin typeface="+mj-lt"/>
            </a:endParaRPr>
          </a:p>
          <a:p>
            <a:pPr>
              <a:buSzPct val="45000"/>
            </a:pPr>
            <a:r>
              <a:rPr lang="pt-BR" dirty="0" smtClean="0">
                <a:latin typeface="+mj-lt"/>
              </a:rPr>
              <a:t>O modelo de grid também é empregado no meio científico e acadêmico para a resolução de problemas como:</a:t>
            </a:r>
            <a:endParaRPr lang="pt-BR" dirty="0">
              <a:latin typeface="+mj-lt"/>
            </a:endParaRPr>
          </a:p>
        </p:txBody>
      </p:sp>
    </p:spTree>
    <p:extLst>
      <p:ext uri="{BB962C8B-B14F-4D97-AF65-F5344CB8AC3E}">
        <p14:creationId xmlns:p14="http://schemas.microsoft.com/office/powerpoint/2010/main" val="309991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2"/>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2"/>
                                        </p:tgtEl>
                                      </p:cBhvr>
                                    </p:cmd>
                                  </p:childTnLst>
                                </p:cTn>
                              </p:par>
                            </p:childTnLst>
                          </p:cTn>
                        </p:par>
                      </p:childTnLst>
                    </p:cTn>
                  </p:par>
                </p:childTnLst>
              </p:cTn>
              <p:nextCondLst>
                <p:cond evt="onClick" delay="0">
                  <p:tgtEl>
                    <p:spTgt spid="2"/>
                  </p:tgtEl>
                </p:cond>
              </p:nextCondLst>
            </p:seq>
            <p:video>
              <p:cMediaNode vol="0">
                <p:cTn id="14" fill="hold" display="0">
                  <p:stCondLst>
                    <p:cond delay="indefinite"/>
                  </p:stCondLst>
                </p:cTn>
                <p:tgtEl>
                  <p:spTgt spid="2"/>
                </p:tgtEl>
              </p:cMediaNode>
            </p:video>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Shape 1"/>
          <p:cNvSpPr txBox="1"/>
          <p:nvPr/>
        </p:nvSpPr>
        <p:spPr>
          <a:xfrm>
            <a:off x="504000" y="-169080"/>
            <a:ext cx="9071640" cy="1262160"/>
          </a:xfrm>
          <a:prstGeom prst="rect">
            <a:avLst/>
          </a:prstGeom>
          <a:noFill/>
          <a:ln>
            <a:noFill/>
          </a:ln>
        </p:spPr>
        <p:txBody>
          <a:bodyPr lIns="0" tIns="0" rIns="0" bIns="0" anchor="ctr"/>
          <a:lstStyle/>
          <a:p>
            <a:pPr algn="ctr"/>
            <a:r>
              <a:rPr lang="pt-BR" sz="3200" dirty="0" smtClean="0">
                <a:latin typeface="Arial"/>
              </a:rPr>
              <a:t>Ferramentas e Plataformas de </a:t>
            </a:r>
            <a:r>
              <a:rPr lang="pt-BR" sz="3200" dirty="0">
                <a:latin typeface="Arial"/>
              </a:rPr>
              <a:t>Nuvens</a:t>
            </a:r>
            <a:endParaRPr sz="3200" dirty="0"/>
          </a:p>
        </p:txBody>
      </p:sp>
      <p:pic>
        <p:nvPicPr>
          <p:cNvPr id="5" name="Picture 4" descr="newrelic-summary2 (1).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76818" y="858484"/>
            <a:ext cx="9693934" cy="6486201"/>
          </a:xfrm>
          <a:prstGeom prst="rect">
            <a:avLst/>
          </a:prstGeom>
        </p:spPr>
      </p:pic>
    </p:spTree>
    <p:extLst>
      <p:ext uri="{BB962C8B-B14F-4D97-AF65-F5344CB8AC3E}">
        <p14:creationId xmlns:p14="http://schemas.microsoft.com/office/powerpoint/2010/main" val="265965389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Shape 1"/>
          <p:cNvSpPr txBox="1"/>
          <p:nvPr/>
        </p:nvSpPr>
        <p:spPr>
          <a:xfrm>
            <a:off x="504000" y="-169080"/>
            <a:ext cx="9071640" cy="1262160"/>
          </a:xfrm>
          <a:prstGeom prst="rect">
            <a:avLst/>
          </a:prstGeom>
          <a:noFill/>
          <a:ln>
            <a:noFill/>
          </a:ln>
        </p:spPr>
        <p:txBody>
          <a:bodyPr lIns="0" tIns="0" rIns="0" bIns="0" anchor="ctr"/>
          <a:lstStyle/>
          <a:p>
            <a:pPr algn="ctr"/>
            <a:r>
              <a:rPr lang="pt-BR" sz="3200" dirty="0" smtClean="0">
                <a:latin typeface="Arial"/>
              </a:rPr>
              <a:t>Ferramentas e Plataformas de </a:t>
            </a:r>
            <a:r>
              <a:rPr lang="pt-BR" sz="3200" dirty="0">
                <a:latin typeface="Arial"/>
              </a:rPr>
              <a:t>Nuvens</a:t>
            </a:r>
            <a:endParaRPr sz="3200" dirty="0"/>
          </a:p>
        </p:txBody>
      </p:sp>
      <p:pic>
        <p:nvPicPr>
          <p:cNvPr id="5" name="Picture 4" descr="New-Relic-for-Mobile-HTTP-Requests.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976978"/>
            <a:ext cx="10080625" cy="6245262"/>
          </a:xfrm>
          <a:prstGeom prst="rect">
            <a:avLst/>
          </a:prstGeom>
        </p:spPr>
      </p:pic>
    </p:spTree>
    <p:extLst>
      <p:ext uri="{BB962C8B-B14F-4D97-AF65-F5344CB8AC3E}">
        <p14:creationId xmlns:p14="http://schemas.microsoft.com/office/powerpoint/2010/main" val="324681365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Shape 1"/>
          <p:cNvSpPr txBox="1"/>
          <p:nvPr/>
        </p:nvSpPr>
        <p:spPr>
          <a:xfrm>
            <a:off x="504000" y="-169080"/>
            <a:ext cx="9071640" cy="1262160"/>
          </a:xfrm>
          <a:prstGeom prst="rect">
            <a:avLst/>
          </a:prstGeom>
          <a:noFill/>
          <a:ln>
            <a:noFill/>
          </a:ln>
        </p:spPr>
        <p:txBody>
          <a:bodyPr lIns="0" tIns="0" rIns="0" bIns="0" anchor="ctr"/>
          <a:lstStyle/>
          <a:p>
            <a:pPr algn="ctr"/>
            <a:r>
              <a:rPr lang="pt-BR" sz="3200" dirty="0" smtClean="0">
                <a:latin typeface="Arial"/>
              </a:rPr>
              <a:t>Ferramentas e Plataformas de </a:t>
            </a:r>
            <a:r>
              <a:rPr lang="pt-BR" sz="3200" dirty="0">
                <a:latin typeface="Arial"/>
              </a:rPr>
              <a:t>Nuvens</a:t>
            </a:r>
            <a:endParaRPr sz="3200" dirty="0"/>
          </a:p>
        </p:txBody>
      </p:sp>
      <p:pic>
        <p:nvPicPr>
          <p:cNvPr id="2" name="Picture 1" descr="3073.Windows Azure Poster.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8388" y="889240"/>
            <a:ext cx="9912337" cy="6466595"/>
          </a:xfrm>
          <a:prstGeom prst="rect">
            <a:avLst/>
          </a:prstGeom>
        </p:spPr>
      </p:pic>
    </p:spTree>
    <p:extLst>
      <p:ext uri="{BB962C8B-B14F-4D97-AF65-F5344CB8AC3E}">
        <p14:creationId xmlns:p14="http://schemas.microsoft.com/office/powerpoint/2010/main" val="229740511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ilver-apple-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8323" y="1225018"/>
            <a:ext cx="4572000" cy="5702300"/>
          </a:xfrm>
          <a:prstGeom prst="rect">
            <a:avLst/>
          </a:prstGeom>
        </p:spPr>
      </p:pic>
      <p:sp>
        <p:nvSpPr>
          <p:cNvPr id="85" name="TextShape 1"/>
          <p:cNvSpPr txBox="1"/>
          <p:nvPr/>
        </p:nvSpPr>
        <p:spPr>
          <a:xfrm>
            <a:off x="504000" y="301320"/>
            <a:ext cx="9071640" cy="1262160"/>
          </a:xfrm>
          <a:prstGeom prst="rect">
            <a:avLst/>
          </a:prstGeom>
          <a:noFill/>
          <a:ln>
            <a:noFill/>
          </a:ln>
        </p:spPr>
        <p:txBody>
          <a:bodyPr lIns="0" tIns="0" rIns="0" bIns="0" anchor="ctr"/>
          <a:lstStyle/>
          <a:p>
            <a:pPr algn="ctr"/>
            <a:r>
              <a:rPr lang="pt-BR" sz="4000" dirty="0">
                <a:latin typeface="Arial"/>
              </a:rPr>
              <a:t>Frase Conceito</a:t>
            </a:r>
            <a:endParaRPr sz="4000" dirty="0"/>
          </a:p>
        </p:txBody>
      </p:sp>
      <p:sp>
        <p:nvSpPr>
          <p:cNvPr id="86" name="TextShape 2"/>
          <p:cNvSpPr txBox="1"/>
          <p:nvPr/>
        </p:nvSpPr>
        <p:spPr>
          <a:xfrm>
            <a:off x="468000" y="2016000"/>
            <a:ext cx="4392000" cy="3960000"/>
          </a:xfrm>
          <a:prstGeom prst="rect">
            <a:avLst/>
          </a:prstGeom>
          <a:noFill/>
          <a:ln>
            <a:noFill/>
          </a:ln>
        </p:spPr>
        <p:txBody>
          <a:bodyPr lIns="0" tIns="0" rIns="0" bIns="0"/>
          <a:lstStyle/>
          <a:p>
            <a:pPr>
              <a:buSzPct val="45000"/>
              <a:buFont typeface="StarSymbol"/>
              <a:buChar char=""/>
            </a:pPr>
            <a:r>
              <a:rPr lang="pt-BR" sz="2800" dirty="0" err="1">
                <a:latin typeface="Arial"/>
              </a:rPr>
              <a:t>I</a:t>
            </a:r>
            <a:r>
              <a:rPr lang="pt-BR" sz="2800" dirty="0">
                <a:latin typeface="Arial"/>
              </a:rPr>
              <a:t> </a:t>
            </a:r>
            <a:r>
              <a:rPr lang="pt-BR" sz="2800" dirty="0" err="1">
                <a:latin typeface="Arial"/>
              </a:rPr>
              <a:t>don’t</a:t>
            </a:r>
            <a:r>
              <a:rPr lang="pt-BR" sz="2800" dirty="0">
                <a:latin typeface="Arial"/>
              </a:rPr>
              <a:t> </a:t>
            </a:r>
            <a:r>
              <a:rPr lang="pt-BR" sz="2800" dirty="0" err="1">
                <a:latin typeface="Arial"/>
              </a:rPr>
              <a:t>need</a:t>
            </a:r>
            <a:r>
              <a:rPr lang="pt-BR" sz="2800" dirty="0">
                <a:latin typeface="Arial"/>
              </a:rPr>
              <a:t> a hard disk in </a:t>
            </a:r>
            <a:r>
              <a:rPr lang="pt-BR" sz="2800" dirty="0" err="1">
                <a:latin typeface="Arial"/>
              </a:rPr>
              <a:t>my</a:t>
            </a:r>
            <a:r>
              <a:rPr lang="pt-BR" sz="2800" dirty="0">
                <a:latin typeface="Arial"/>
              </a:rPr>
              <a:t> </a:t>
            </a:r>
            <a:r>
              <a:rPr lang="pt-BR" sz="2800" dirty="0" err="1">
                <a:latin typeface="Arial"/>
              </a:rPr>
              <a:t>computer</a:t>
            </a:r>
            <a:r>
              <a:rPr lang="pt-BR" sz="2800" dirty="0">
                <a:latin typeface="Arial"/>
              </a:rPr>
              <a:t> </a:t>
            </a:r>
            <a:r>
              <a:rPr lang="pt-BR" sz="2800" dirty="0" err="1">
                <a:latin typeface="Arial"/>
              </a:rPr>
              <a:t>if</a:t>
            </a:r>
            <a:r>
              <a:rPr lang="pt-BR" sz="2800" dirty="0">
                <a:latin typeface="Arial"/>
              </a:rPr>
              <a:t> </a:t>
            </a:r>
            <a:r>
              <a:rPr lang="pt-BR" sz="2800" dirty="0" err="1">
                <a:latin typeface="Arial"/>
              </a:rPr>
              <a:t>I</a:t>
            </a:r>
            <a:r>
              <a:rPr lang="pt-BR" sz="2800" dirty="0">
                <a:latin typeface="Arial"/>
              </a:rPr>
              <a:t> </a:t>
            </a:r>
            <a:r>
              <a:rPr lang="pt-BR" sz="2800" dirty="0" err="1">
                <a:latin typeface="Arial"/>
              </a:rPr>
              <a:t>can</a:t>
            </a:r>
            <a:r>
              <a:rPr lang="pt-BR" sz="2800" dirty="0">
                <a:latin typeface="Arial"/>
              </a:rPr>
              <a:t> </a:t>
            </a:r>
            <a:r>
              <a:rPr lang="pt-BR" sz="2800" dirty="0" err="1">
                <a:latin typeface="Arial"/>
              </a:rPr>
              <a:t>get</a:t>
            </a:r>
            <a:r>
              <a:rPr lang="pt-BR" sz="2800" dirty="0">
                <a:latin typeface="Arial"/>
              </a:rPr>
              <a:t> </a:t>
            </a:r>
            <a:r>
              <a:rPr lang="pt-BR" sz="2800" dirty="0" err="1">
                <a:latin typeface="Arial"/>
              </a:rPr>
              <a:t>to</a:t>
            </a:r>
            <a:r>
              <a:rPr lang="pt-BR" sz="2800" dirty="0">
                <a:latin typeface="Arial"/>
              </a:rPr>
              <a:t> </a:t>
            </a:r>
            <a:r>
              <a:rPr lang="pt-BR" sz="2800" dirty="0" err="1">
                <a:latin typeface="Arial"/>
              </a:rPr>
              <a:t>the</a:t>
            </a:r>
            <a:r>
              <a:rPr lang="pt-BR" sz="2800" dirty="0">
                <a:latin typeface="Arial"/>
              </a:rPr>
              <a:t> server </a:t>
            </a:r>
            <a:r>
              <a:rPr lang="pt-BR" sz="2800" dirty="0" err="1">
                <a:latin typeface="Arial"/>
              </a:rPr>
              <a:t>faster</a:t>
            </a:r>
            <a:r>
              <a:rPr lang="pt-BR" sz="2800" dirty="0">
                <a:latin typeface="Arial"/>
              </a:rPr>
              <a:t>… carrying </a:t>
            </a:r>
            <a:r>
              <a:rPr lang="pt-BR" sz="2800" dirty="0" err="1">
                <a:latin typeface="Arial"/>
              </a:rPr>
              <a:t>around</a:t>
            </a:r>
            <a:r>
              <a:rPr lang="pt-BR" sz="2800" dirty="0">
                <a:latin typeface="Arial"/>
              </a:rPr>
              <a:t> </a:t>
            </a:r>
            <a:r>
              <a:rPr lang="pt-BR" sz="2800" dirty="0" err="1">
                <a:latin typeface="Arial"/>
              </a:rPr>
              <a:t>these</a:t>
            </a:r>
            <a:r>
              <a:rPr lang="pt-BR" sz="2800" dirty="0">
                <a:latin typeface="Arial"/>
              </a:rPr>
              <a:t> non- </a:t>
            </a:r>
            <a:r>
              <a:rPr lang="pt-BR" sz="2800" dirty="0" err="1">
                <a:latin typeface="Arial"/>
              </a:rPr>
              <a:t>connected</a:t>
            </a:r>
            <a:r>
              <a:rPr lang="pt-BR" sz="2800" dirty="0">
                <a:latin typeface="Arial"/>
              </a:rPr>
              <a:t> </a:t>
            </a:r>
            <a:r>
              <a:rPr lang="pt-BR" sz="2800" dirty="0" err="1">
                <a:latin typeface="Arial"/>
              </a:rPr>
              <a:t>computers</a:t>
            </a:r>
            <a:r>
              <a:rPr lang="pt-BR" sz="2800" dirty="0">
                <a:latin typeface="Arial"/>
              </a:rPr>
              <a:t> </a:t>
            </a:r>
            <a:r>
              <a:rPr lang="pt-BR" sz="2800" dirty="0" err="1">
                <a:latin typeface="Arial"/>
              </a:rPr>
              <a:t>is</a:t>
            </a:r>
            <a:r>
              <a:rPr lang="pt-BR" sz="2800" dirty="0">
                <a:latin typeface="Arial"/>
              </a:rPr>
              <a:t> </a:t>
            </a:r>
            <a:r>
              <a:rPr lang="pt-BR" sz="2800" dirty="0" err="1">
                <a:latin typeface="Arial"/>
              </a:rPr>
              <a:t>byzantine</a:t>
            </a:r>
            <a:r>
              <a:rPr lang="pt-BR" sz="2800" dirty="0">
                <a:latin typeface="Arial"/>
              </a:rPr>
              <a:t> </a:t>
            </a:r>
            <a:r>
              <a:rPr lang="pt-BR" sz="2800" dirty="0" err="1">
                <a:latin typeface="Arial"/>
              </a:rPr>
              <a:t>by</a:t>
            </a:r>
            <a:r>
              <a:rPr lang="pt-BR" sz="2800" dirty="0">
                <a:latin typeface="Arial"/>
              </a:rPr>
              <a:t> </a:t>
            </a:r>
            <a:r>
              <a:rPr lang="pt-BR" sz="2800" dirty="0" err="1">
                <a:latin typeface="Arial"/>
              </a:rPr>
              <a:t>comparison</a:t>
            </a:r>
            <a:r>
              <a:rPr lang="pt-BR" sz="2800" dirty="0">
                <a:latin typeface="Arial"/>
              </a:rPr>
              <a:t>.</a:t>
            </a:r>
            <a:endParaRPr sz="2800" dirty="0"/>
          </a:p>
          <a:p>
            <a:pPr lvl="1">
              <a:buSzPct val="75000"/>
              <a:buFont typeface="StarSymbol"/>
              <a:buChar char=""/>
            </a:pPr>
            <a:r>
              <a:rPr lang="pt-BR" sz="2800" dirty="0">
                <a:latin typeface="Arial"/>
              </a:rPr>
              <a:t>Steve Jobs, 1997 </a:t>
            </a:r>
            <a:endParaRPr sz="2800" dirty="0"/>
          </a:p>
        </p:txBody>
      </p:sp>
      <p:sp>
        <p:nvSpPr>
          <p:cNvPr id="87" name="TextShape 3"/>
          <p:cNvSpPr txBox="1"/>
          <p:nvPr/>
        </p:nvSpPr>
        <p:spPr>
          <a:xfrm>
            <a:off x="5256000" y="3096000"/>
            <a:ext cx="4392000" cy="3960000"/>
          </a:xfrm>
          <a:prstGeom prst="rect">
            <a:avLst/>
          </a:prstGeom>
          <a:noFill/>
          <a:ln>
            <a:noFill/>
          </a:ln>
        </p:spPr>
        <p:txBody>
          <a:bodyPr lIns="0" tIns="0" rIns="0" bIns="0"/>
          <a:lstStyle/>
          <a:p>
            <a:pPr>
              <a:buSzPct val="45000"/>
              <a:buFont typeface="StarSymbol"/>
              <a:buChar char=""/>
            </a:pPr>
            <a:r>
              <a:rPr lang="pt-BR" sz="2800" dirty="0">
                <a:latin typeface="Arial"/>
              </a:rPr>
              <a:t>Eu não preciso de um disco rígido no meu computador se eu posso chegar ao servidor mais rápido ... c</a:t>
            </a:r>
            <a:r>
              <a:rPr lang="pt-BR" sz="2800" dirty="0" smtClean="0">
                <a:latin typeface="Arial"/>
              </a:rPr>
              <a:t>arregar computadores não </a:t>
            </a:r>
            <a:r>
              <a:rPr lang="pt-BR" sz="2800" dirty="0">
                <a:latin typeface="Arial"/>
              </a:rPr>
              <a:t>conectados </a:t>
            </a:r>
            <a:r>
              <a:rPr lang="pt-BR" sz="2800" dirty="0" smtClean="0">
                <a:latin typeface="Arial"/>
              </a:rPr>
              <a:t>por aí é </a:t>
            </a:r>
            <a:r>
              <a:rPr lang="pt-BR" sz="2800" dirty="0">
                <a:latin typeface="Arial"/>
              </a:rPr>
              <a:t>bizantino, por comparação.</a:t>
            </a:r>
            <a:endParaRPr sz="2800" dirty="0"/>
          </a:p>
          <a:p>
            <a:pPr lvl="1">
              <a:buSzPct val="75000"/>
              <a:buFont typeface="StarSymbol"/>
              <a:buChar char=""/>
            </a:pPr>
            <a:r>
              <a:rPr lang="pt-BR" sz="2800" dirty="0">
                <a:latin typeface="Arial"/>
              </a:rPr>
              <a:t>Steve Jobs, 1997 </a:t>
            </a:r>
            <a:endParaRPr sz="2800"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Picture 87"/>
          <p:cNvPicPr/>
          <p:nvPr/>
        </p:nvPicPr>
        <p:blipFill>
          <a:blip r:embed="rId2"/>
          <a:stretch/>
        </p:blipFill>
        <p:spPr>
          <a:xfrm>
            <a:off x="36000" y="1230120"/>
            <a:ext cx="10008000" cy="5628960"/>
          </a:xfrm>
          <a:prstGeom prst="rect">
            <a:avLst/>
          </a:prstGeom>
          <a:ln>
            <a:noFill/>
          </a:ln>
        </p:spPr>
      </p:pic>
      <p:sp>
        <p:nvSpPr>
          <p:cNvPr id="89" name="TextShape 1"/>
          <p:cNvSpPr txBox="1"/>
          <p:nvPr/>
        </p:nvSpPr>
        <p:spPr>
          <a:xfrm>
            <a:off x="288360" y="1697040"/>
            <a:ext cx="6983640" cy="3702960"/>
          </a:xfrm>
          <a:prstGeom prst="rect">
            <a:avLst/>
          </a:prstGeom>
          <a:noFill/>
          <a:ln>
            <a:noFill/>
          </a:ln>
        </p:spPr>
        <p:txBody>
          <a:bodyPr lIns="0" tIns="0" rIns="0" bIns="0"/>
          <a:lstStyle/>
          <a:p>
            <a:pPr>
              <a:buSzPct val="45000"/>
              <a:buFont typeface="StarSymbol"/>
              <a:buChar char=""/>
            </a:pPr>
            <a:r>
              <a:rPr lang="pt-BR" sz="3200" dirty="0">
                <a:solidFill>
                  <a:srgbClr val="FF0000"/>
                </a:solidFill>
                <a:latin typeface="Arial"/>
              </a:rPr>
              <a:t>1) Quais as principais características da computação em </a:t>
            </a:r>
            <a:r>
              <a:rPr lang="pt-BR" sz="3200" dirty="0" err="1">
                <a:solidFill>
                  <a:srgbClr val="FF0000"/>
                </a:solidFill>
                <a:latin typeface="Arial"/>
              </a:rPr>
              <a:t>Cloud</a:t>
            </a:r>
            <a:r>
              <a:rPr lang="pt-BR" sz="3200" dirty="0">
                <a:solidFill>
                  <a:srgbClr val="FF0000"/>
                </a:solidFill>
                <a:latin typeface="Arial"/>
              </a:rPr>
              <a:t> ?</a:t>
            </a:r>
            <a:endParaRPr dirty="0">
              <a:solidFill>
                <a:srgbClr val="FF0000"/>
              </a:solidFill>
            </a:endParaRPr>
          </a:p>
          <a:p>
            <a:pPr>
              <a:buSzPct val="45000"/>
              <a:buFont typeface="StarSymbol"/>
              <a:buChar char=""/>
            </a:pPr>
            <a:r>
              <a:rPr lang="pt-BR" sz="3200" dirty="0">
                <a:solidFill>
                  <a:srgbClr val="FF0000"/>
                </a:solidFill>
                <a:latin typeface="Arial"/>
              </a:rPr>
              <a:t>2) Quais as Classes de Serviço de </a:t>
            </a:r>
            <a:r>
              <a:rPr lang="pt-BR" sz="3200" dirty="0" err="1">
                <a:solidFill>
                  <a:srgbClr val="FF0000"/>
                </a:solidFill>
                <a:latin typeface="Arial"/>
              </a:rPr>
              <a:t>Cloud</a:t>
            </a:r>
            <a:r>
              <a:rPr lang="pt-BR" sz="3200" dirty="0">
                <a:solidFill>
                  <a:srgbClr val="FF0000"/>
                </a:solidFill>
                <a:latin typeface="Arial"/>
              </a:rPr>
              <a:t>?  </a:t>
            </a:r>
            <a:endParaRPr dirty="0">
              <a:solidFill>
                <a:srgbClr val="FF0000"/>
              </a:solidFill>
            </a:endParaRPr>
          </a:p>
          <a:p>
            <a:pPr>
              <a:buSzPct val="45000"/>
              <a:buFont typeface="StarSymbol"/>
              <a:buChar char=""/>
            </a:pPr>
            <a:r>
              <a:rPr lang="pt-BR" sz="3200" dirty="0">
                <a:solidFill>
                  <a:srgbClr val="FF0000"/>
                </a:solidFill>
                <a:latin typeface="Arial"/>
              </a:rPr>
              <a:t>3) Quais os tipos de Nuvens? </a:t>
            </a:r>
            <a:endParaRPr dirty="0">
              <a:solidFill>
                <a:srgbClr val="FF0000"/>
              </a:solidFill>
            </a:endParaRPr>
          </a:p>
        </p:txBody>
      </p:sp>
      <p:sp>
        <p:nvSpPr>
          <p:cNvPr id="90" name="TextShape 2"/>
          <p:cNvSpPr txBox="1"/>
          <p:nvPr/>
        </p:nvSpPr>
        <p:spPr>
          <a:xfrm>
            <a:off x="504000" y="301320"/>
            <a:ext cx="9071640" cy="1262160"/>
          </a:xfrm>
          <a:prstGeom prst="rect">
            <a:avLst/>
          </a:prstGeom>
          <a:noFill/>
          <a:ln>
            <a:noFill/>
          </a:ln>
        </p:spPr>
        <p:txBody>
          <a:bodyPr lIns="0" tIns="0" rIns="0" bIns="0" anchor="ctr"/>
          <a:lstStyle/>
          <a:p>
            <a:pPr algn="ctr"/>
            <a:r>
              <a:rPr lang="pt-BR" sz="4400">
                <a:latin typeface="Arial"/>
              </a:rPr>
              <a:t>Perguntas ???</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Picture 90"/>
          <p:cNvPicPr/>
          <p:nvPr/>
        </p:nvPicPr>
        <p:blipFill>
          <a:blip r:embed="rId2"/>
          <a:stretch/>
        </p:blipFill>
        <p:spPr>
          <a:xfrm>
            <a:off x="36000" y="1230120"/>
            <a:ext cx="10008000" cy="5628960"/>
          </a:xfrm>
          <a:prstGeom prst="rect">
            <a:avLst/>
          </a:prstGeom>
          <a:ln>
            <a:noFill/>
          </a:ln>
        </p:spPr>
      </p:pic>
      <p:sp>
        <p:nvSpPr>
          <p:cNvPr id="92" name="TextShape 1"/>
          <p:cNvSpPr txBox="1"/>
          <p:nvPr/>
        </p:nvSpPr>
        <p:spPr>
          <a:xfrm>
            <a:off x="252360" y="2880000"/>
            <a:ext cx="6983640" cy="3702960"/>
          </a:xfrm>
          <a:prstGeom prst="rect">
            <a:avLst/>
          </a:prstGeom>
          <a:noFill/>
          <a:ln>
            <a:noFill/>
          </a:ln>
        </p:spPr>
        <p:txBody>
          <a:bodyPr lIns="0" tIns="0" rIns="0" bIns="0"/>
          <a:lstStyle/>
          <a:p>
            <a:pPr>
              <a:buSzPct val="45000"/>
              <a:buFont typeface="StarSymbol"/>
              <a:buChar char=""/>
            </a:pPr>
            <a:r>
              <a:rPr lang="pt-BR" sz="3200">
                <a:solidFill>
                  <a:srgbClr val="FF0000"/>
                </a:solidFill>
                <a:latin typeface="Arial"/>
              </a:rPr>
              <a:t>As principais características da computação em Cloud engloba:</a:t>
            </a:r>
            <a:endParaRPr/>
          </a:p>
          <a:p>
            <a:pPr>
              <a:buSzPct val="45000"/>
              <a:buFont typeface="StarSymbol"/>
              <a:buChar char=""/>
            </a:pPr>
            <a:r>
              <a:rPr lang="pt-BR" sz="3200">
                <a:solidFill>
                  <a:srgbClr val="FF0000"/>
                </a:solidFill>
                <a:latin typeface="Arial"/>
              </a:rPr>
              <a:t>Elasticidade e Escalonamento </a:t>
            </a:r>
            <a:endParaRPr/>
          </a:p>
          <a:p>
            <a:pPr>
              <a:buSzPct val="45000"/>
              <a:buFont typeface="StarSymbol"/>
              <a:buChar char=""/>
            </a:pPr>
            <a:r>
              <a:rPr lang="pt-BR" sz="3200">
                <a:solidFill>
                  <a:srgbClr val="FF0000"/>
                </a:solidFill>
                <a:latin typeface="Arial"/>
              </a:rPr>
              <a:t>Self-Service(Auto-atendimento)</a:t>
            </a:r>
            <a:endParaRPr/>
          </a:p>
          <a:p>
            <a:pPr>
              <a:buSzPct val="45000"/>
              <a:buFont typeface="StarSymbol"/>
              <a:buChar char=""/>
            </a:pPr>
            <a:r>
              <a:rPr lang="pt-BR" sz="3200">
                <a:solidFill>
                  <a:srgbClr val="FF0000"/>
                </a:solidFill>
                <a:latin typeface="Arial"/>
              </a:rPr>
              <a:t>Faturamento e Medição por uso </a:t>
            </a:r>
            <a:endParaRPr/>
          </a:p>
          <a:p>
            <a:pPr>
              <a:buSzPct val="45000"/>
              <a:buFont typeface="StarSymbol"/>
              <a:buChar char=""/>
            </a:pPr>
            <a:r>
              <a:rPr lang="pt-BR" sz="3200">
                <a:solidFill>
                  <a:srgbClr val="FF0000"/>
                </a:solidFill>
                <a:latin typeface="Arial"/>
              </a:rPr>
              <a:t>Amplo acesso à rede</a:t>
            </a:r>
            <a:endParaRPr/>
          </a:p>
          <a:p>
            <a:pPr>
              <a:buSzPct val="45000"/>
              <a:buFont typeface="StarSymbol"/>
              <a:buChar char=""/>
            </a:pPr>
            <a:r>
              <a:rPr lang="pt-BR" sz="3200">
                <a:solidFill>
                  <a:srgbClr val="FF0000"/>
                </a:solidFill>
                <a:latin typeface="Arial"/>
              </a:rPr>
              <a:t>Customização</a:t>
            </a:r>
            <a:r>
              <a:rPr lang="pt-BR" sz="3200">
                <a:solidFill>
                  <a:srgbClr val="FFFF00"/>
                </a:solidFill>
                <a:latin typeface="Arial"/>
              </a:rPr>
              <a:t> </a:t>
            </a:r>
            <a:endParaRPr/>
          </a:p>
        </p:txBody>
      </p:sp>
      <p:sp>
        <p:nvSpPr>
          <p:cNvPr id="93" name="TextShape 2"/>
          <p:cNvSpPr txBox="1"/>
          <p:nvPr/>
        </p:nvSpPr>
        <p:spPr>
          <a:xfrm>
            <a:off x="504000" y="301320"/>
            <a:ext cx="9071640" cy="1262160"/>
          </a:xfrm>
          <a:prstGeom prst="rect">
            <a:avLst/>
          </a:prstGeom>
          <a:noFill/>
          <a:ln>
            <a:noFill/>
          </a:ln>
        </p:spPr>
        <p:txBody>
          <a:bodyPr lIns="0" tIns="0" rIns="0" bIns="0" anchor="ctr"/>
          <a:lstStyle/>
          <a:p>
            <a:pPr algn="ctr"/>
            <a:r>
              <a:rPr lang="pt-BR" sz="4400">
                <a:latin typeface="Arial"/>
              </a:rPr>
              <a:t>Resposta pergunta 1</a:t>
            </a:r>
            <a:endParaRPr/>
          </a:p>
        </p:txBody>
      </p:sp>
      <p:sp>
        <p:nvSpPr>
          <p:cNvPr id="94" name="TextShape 3"/>
          <p:cNvSpPr txBox="1"/>
          <p:nvPr/>
        </p:nvSpPr>
        <p:spPr>
          <a:xfrm>
            <a:off x="288360" y="1625040"/>
            <a:ext cx="6983640" cy="3702960"/>
          </a:xfrm>
          <a:prstGeom prst="rect">
            <a:avLst/>
          </a:prstGeom>
          <a:noFill/>
          <a:ln>
            <a:noFill/>
          </a:ln>
        </p:spPr>
        <p:txBody>
          <a:bodyPr lIns="0" tIns="0" rIns="0" bIns="0"/>
          <a:lstStyle/>
          <a:p>
            <a:pPr>
              <a:buSzPct val="45000"/>
              <a:buFont typeface="StarSymbol"/>
              <a:buChar char=""/>
            </a:pPr>
            <a:r>
              <a:rPr lang="pt-BR" sz="3200" dirty="0">
                <a:solidFill>
                  <a:srgbClr val="FF0000"/>
                </a:solidFill>
                <a:latin typeface="Arial"/>
              </a:rPr>
              <a:t>Quais as principais características da computação em </a:t>
            </a:r>
            <a:r>
              <a:rPr lang="pt-BR" sz="3200" dirty="0" err="1">
                <a:solidFill>
                  <a:srgbClr val="FF0000"/>
                </a:solidFill>
                <a:latin typeface="Arial"/>
              </a:rPr>
              <a:t>Cloud</a:t>
            </a:r>
            <a:r>
              <a:rPr lang="pt-BR" sz="3200" dirty="0">
                <a:solidFill>
                  <a:srgbClr val="FF0000"/>
                </a:solidFill>
                <a:latin typeface="Arial"/>
              </a:rPr>
              <a:t> ?  </a:t>
            </a:r>
            <a:endParaRPr dirty="0">
              <a:solidFill>
                <a:srgbClr val="FF0000"/>
              </a:solidFil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4"/>
          <p:cNvPicPr/>
          <p:nvPr/>
        </p:nvPicPr>
        <p:blipFill>
          <a:blip r:embed="rId2"/>
          <a:stretch/>
        </p:blipFill>
        <p:spPr>
          <a:xfrm>
            <a:off x="36000" y="1230120"/>
            <a:ext cx="10008000" cy="5628960"/>
          </a:xfrm>
          <a:prstGeom prst="rect">
            <a:avLst/>
          </a:prstGeom>
          <a:ln>
            <a:noFill/>
          </a:ln>
        </p:spPr>
      </p:pic>
      <p:sp>
        <p:nvSpPr>
          <p:cNvPr id="96" name="TextShape 1"/>
          <p:cNvSpPr txBox="1"/>
          <p:nvPr/>
        </p:nvSpPr>
        <p:spPr>
          <a:xfrm>
            <a:off x="504000" y="301320"/>
            <a:ext cx="9071640" cy="1262160"/>
          </a:xfrm>
          <a:prstGeom prst="rect">
            <a:avLst/>
          </a:prstGeom>
          <a:noFill/>
          <a:ln>
            <a:noFill/>
          </a:ln>
        </p:spPr>
        <p:txBody>
          <a:bodyPr lIns="0" tIns="0" rIns="0" bIns="0" anchor="ctr"/>
          <a:lstStyle/>
          <a:p>
            <a:pPr algn="ctr"/>
            <a:r>
              <a:rPr lang="pt-BR" sz="4400">
                <a:latin typeface="Arial"/>
              </a:rPr>
              <a:t>Resposta pergunta 2</a:t>
            </a:r>
            <a:endParaRPr/>
          </a:p>
        </p:txBody>
      </p:sp>
      <p:sp>
        <p:nvSpPr>
          <p:cNvPr id="97" name="TextShape 2"/>
          <p:cNvSpPr txBox="1"/>
          <p:nvPr/>
        </p:nvSpPr>
        <p:spPr>
          <a:xfrm>
            <a:off x="288000" y="1620000"/>
            <a:ext cx="6840000" cy="1008000"/>
          </a:xfrm>
          <a:prstGeom prst="rect">
            <a:avLst/>
          </a:prstGeom>
          <a:noFill/>
          <a:ln>
            <a:noFill/>
          </a:ln>
        </p:spPr>
        <p:txBody>
          <a:bodyPr lIns="0" tIns="0" rIns="0" bIns="0"/>
          <a:lstStyle/>
          <a:p>
            <a:pPr>
              <a:buSzPct val="45000"/>
              <a:buFont typeface="StarSymbol"/>
              <a:buChar char=""/>
            </a:pPr>
            <a:r>
              <a:rPr lang="pt-BR" sz="3200" dirty="0">
                <a:solidFill>
                  <a:srgbClr val="FF0000"/>
                </a:solidFill>
                <a:latin typeface="Arial"/>
              </a:rPr>
              <a:t>Quais as Classes de Serviço de </a:t>
            </a:r>
            <a:r>
              <a:rPr lang="pt-BR" sz="3200" dirty="0" err="1">
                <a:solidFill>
                  <a:srgbClr val="FF0000"/>
                </a:solidFill>
                <a:latin typeface="Arial"/>
              </a:rPr>
              <a:t>Cloud</a:t>
            </a:r>
            <a:r>
              <a:rPr lang="pt-BR" sz="3200" dirty="0">
                <a:solidFill>
                  <a:srgbClr val="FF0000"/>
                </a:solidFill>
                <a:latin typeface="Arial"/>
              </a:rPr>
              <a:t>?  </a:t>
            </a:r>
            <a:endParaRPr dirty="0">
              <a:solidFill>
                <a:srgbClr val="FF0000"/>
              </a:solidFill>
            </a:endParaRPr>
          </a:p>
        </p:txBody>
      </p:sp>
      <p:sp>
        <p:nvSpPr>
          <p:cNvPr id="98" name="TextShape 3"/>
          <p:cNvSpPr txBox="1"/>
          <p:nvPr/>
        </p:nvSpPr>
        <p:spPr>
          <a:xfrm>
            <a:off x="252720" y="2885400"/>
            <a:ext cx="6983640" cy="3702960"/>
          </a:xfrm>
          <a:prstGeom prst="rect">
            <a:avLst/>
          </a:prstGeom>
          <a:noFill/>
          <a:ln>
            <a:noFill/>
          </a:ln>
        </p:spPr>
        <p:txBody>
          <a:bodyPr lIns="0" tIns="0" rIns="0" bIns="0"/>
          <a:lstStyle/>
          <a:p>
            <a:pPr>
              <a:buSzPct val="45000"/>
              <a:buFont typeface="StarSymbol"/>
              <a:buChar char=""/>
            </a:pPr>
            <a:r>
              <a:rPr lang="pt-BR" sz="3200">
                <a:solidFill>
                  <a:srgbClr val="FF0000"/>
                </a:solidFill>
                <a:latin typeface="Arial"/>
              </a:rPr>
              <a:t>Infra-estrutura como Serviço – IaaS</a:t>
            </a:r>
            <a:endParaRPr/>
          </a:p>
          <a:p>
            <a:pPr>
              <a:buSzPct val="45000"/>
              <a:buFont typeface="StarSymbol"/>
              <a:buChar char=""/>
            </a:pPr>
            <a:r>
              <a:rPr lang="pt-BR" sz="3200">
                <a:solidFill>
                  <a:srgbClr val="FF0000"/>
                </a:solidFill>
                <a:latin typeface="Arial"/>
              </a:rPr>
              <a:t>Plataforma como Serviço - PaaS </a:t>
            </a:r>
            <a:endParaRPr/>
          </a:p>
          <a:p>
            <a:pPr>
              <a:buSzPct val="45000"/>
              <a:buFont typeface="StarSymbol"/>
              <a:buChar char=""/>
            </a:pPr>
            <a:r>
              <a:rPr lang="pt-BR" sz="3200">
                <a:solidFill>
                  <a:srgbClr val="FF0000"/>
                </a:solidFill>
                <a:latin typeface="Arial"/>
              </a:rPr>
              <a:t>Software como Serviço – SaaS</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98"/>
          <p:cNvPicPr/>
          <p:nvPr/>
        </p:nvPicPr>
        <p:blipFill>
          <a:blip r:embed="rId2"/>
          <a:stretch/>
        </p:blipFill>
        <p:spPr>
          <a:xfrm>
            <a:off x="36000" y="1230120"/>
            <a:ext cx="10008000" cy="5628960"/>
          </a:xfrm>
          <a:prstGeom prst="rect">
            <a:avLst/>
          </a:prstGeom>
          <a:ln>
            <a:noFill/>
          </a:ln>
        </p:spPr>
      </p:pic>
      <p:sp>
        <p:nvSpPr>
          <p:cNvPr id="100" name="TextShape 1"/>
          <p:cNvSpPr txBox="1"/>
          <p:nvPr/>
        </p:nvSpPr>
        <p:spPr>
          <a:xfrm>
            <a:off x="504000" y="301320"/>
            <a:ext cx="9071640" cy="1262160"/>
          </a:xfrm>
          <a:prstGeom prst="rect">
            <a:avLst/>
          </a:prstGeom>
          <a:noFill/>
          <a:ln>
            <a:noFill/>
          </a:ln>
        </p:spPr>
        <p:txBody>
          <a:bodyPr lIns="0" tIns="0" rIns="0" bIns="0" anchor="ctr"/>
          <a:lstStyle/>
          <a:p>
            <a:pPr algn="ctr"/>
            <a:r>
              <a:rPr lang="pt-BR" sz="4400">
                <a:latin typeface="Arial"/>
              </a:rPr>
              <a:t>Resposta pergunta 3</a:t>
            </a:r>
            <a:endParaRPr/>
          </a:p>
        </p:txBody>
      </p:sp>
      <p:sp>
        <p:nvSpPr>
          <p:cNvPr id="101" name="TextShape 2"/>
          <p:cNvSpPr txBox="1"/>
          <p:nvPr/>
        </p:nvSpPr>
        <p:spPr>
          <a:xfrm>
            <a:off x="288000" y="1620000"/>
            <a:ext cx="6840000" cy="1008000"/>
          </a:xfrm>
          <a:prstGeom prst="rect">
            <a:avLst/>
          </a:prstGeom>
          <a:noFill/>
          <a:ln>
            <a:noFill/>
          </a:ln>
        </p:spPr>
        <p:txBody>
          <a:bodyPr lIns="0" tIns="0" rIns="0" bIns="0"/>
          <a:lstStyle/>
          <a:p>
            <a:pPr>
              <a:buSzPct val="45000"/>
              <a:buFont typeface="StarSymbol"/>
              <a:buChar char=""/>
            </a:pPr>
            <a:r>
              <a:rPr lang="pt-BR" sz="3200" dirty="0">
                <a:solidFill>
                  <a:srgbClr val="FF0000"/>
                </a:solidFill>
                <a:latin typeface="Arial"/>
              </a:rPr>
              <a:t>Quais os tipos de Nuvens?  </a:t>
            </a:r>
            <a:endParaRPr dirty="0">
              <a:solidFill>
                <a:srgbClr val="FF0000"/>
              </a:solidFill>
            </a:endParaRPr>
          </a:p>
        </p:txBody>
      </p:sp>
      <p:sp>
        <p:nvSpPr>
          <p:cNvPr id="102" name="TextShape 3"/>
          <p:cNvSpPr txBox="1"/>
          <p:nvPr/>
        </p:nvSpPr>
        <p:spPr>
          <a:xfrm>
            <a:off x="252720" y="2885400"/>
            <a:ext cx="6983640" cy="3702960"/>
          </a:xfrm>
          <a:prstGeom prst="rect">
            <a:avLst/>
          </a:prstGeom>
          <a:noFill/>
          <a:ln>
            <a:noFill/>
          </a:ln>
        </p:spPr>
        <p:txBody>
          <a:bodyPr lIns="0" tIns="0" rIns="0" bIns="0"/>
          <a:lstStyle/>
          <a:p>
            <a:pPr>
              <a:buSzPct val="45000"/>
              <a:buFont typeface="StarSymbol"/>
              <a:buChar char=""/>
            </a:pPr>
            <a:r>
              <a:rPr lang="pt-BR" sz="3200">
                <a:solidFill>
                  <a:srgbClr val="FF0000"/>
                </a:solidFill>
                <a:latin typeface="Arial"/>
              </a:rPr>
              <a:t>Privada</a:t>
            </a:r>
            <a:endParaRPr/>
          </a:p>
          <a:p>
            <a:pPr>
              <a:buSzPct val="45000"/>
              <a:buFont typeface="StarSymbol"/>
              <a:buChar char=""/>
            </a:pPr>
            <a:r>
              <a:rPr lang="pt-BR" sz="3200">
                <a:solidFill>
                  <a:srgbClr val="FF0000"/>
                </a:solidFill>
                <a:latin typeface="Arial"/>
              </a:rPr>
              <a:t>Pública</a:t>
            </a:r>
            <a:endParaRPr/>
          </a:p>
          <a:p>
            <a:pPr>
              <a:buSzPct val="45000"/>
              <a:buFont typeface="StarSymbol"/>
              <a:buChar char=""/>
            </a:pPr>
            <a:r>
              <a:rPr lang="pt-BR" sz="3200">
                <a:solidFill>
                  <a:srgbClr val="FF0000"/>
                </a:solidFill>
                <a:latin typeface="Arial"/>
              </a:rPr>
              <a:t>Comunidade</a:t>
            </a:r>
            <a:endParaRPr/>
          </a:p>
          <a:p>
            <a:pPr>
              <a:buSzPct val="45000"/>
              <a:buFont typeface="StarSymbol"/>
              <a:buChar char=""/>
            </a:pPr>
            <a:r>
              <a:rPr lang="pt-BR" sz="3200">
                <a:solidFill>
                  <a:srgbClr val="FF0000"/>
                </a:solidFill>
                <a:latin typeface="Arial"/>
              </a:rPr>
              <a:t>Híbrida</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Shape 1"/>
          <p:cNvSpPr txBox="1"/>
          <p:nvPr/>
        </p:nvSpPr>
        <p:spPr>
          <a:xfrm>
            <a:off x="288360" y="1332000"/>
            <a:ext cx="9791640" cy="6480000"/>
          </a:xfrm>
          <a:prstGeom prst="rect">
            <a:avLst/>
          </a:prstGeom>
          <a:noFill/>
          <a:ln>
            <a:noFill/>
          </a:ln>
        </p:spPr>
        <p:txBody>
          <a:bodyPr lIns="0" tIns="0" rIns="0" bIns="0"/>
          <a:lstStyle/>
          <a:p>
            <a:pPr>
              <a:buSzPct val="45000"/>
              <a:buFont typeface="StarSymbol"/>
              <a:buChar char=""/>
            </a:pPr>
            <a:r>
              <a:rPr lang="pt-BR" sz="1200">
                <a:solidFill>
                  <a:srgbClr val="FF0000"/>
                </a:solidFill>
                <a:latin typeface="Arial"/>
              </a:rPr>
              <a:t>[1] SILVA, F. H. R. Um estudo sobre os benefícios e os riscos de segurança na utilização de Cloud Computing; 2010. 15f. Artigo cientifíco de conclusão de curso apresentado no Centro Universitário Augusto Motta, UNISUAM-RJ.</a:t>
            </a:r>
            <a:endParaRPr/>
          </a:p>
          <a:p>
            <a:pPr>
              <a:buSzPct val="45000"/>
              <a:buFont typeface="StarSymbol"/>
              <a:buChar char=""/>
            </a:pPr>
            <a:r>
              <a:rPr lang="pt-BR" sz="1200">
                <a:solidFill>
                  <a:srgbClr val="FF0000"/>
                </a:solidFill>
                <a:latin typeface="Arial"/>
              </a:rPr>
              <a:t>[2]HURWITZ, Judith; BLOOR, Robin; KAUFMAN, Marcia; HALPER, Fern. Cloud Computing for Dummies; 1. ed Indiana,</a:t>
            </a:r>
            <a:endParaRPr/>
          </a:p>
          <a:p>
            <a:pPr>
              <a:buSzPct val="45000"/>
              <a:buFont typeface="StarSymbol"/>
              <a:buChar char=""/>
            </a:pPr>
            <a:r>
              <a:rPr lang="pt-BR" sz="1200">
                <a:solidFill>
                  <a:srgbClr val="FF0000"/>
                </a:solidFill>
                <a:latin typeface="Arial"/>
              </a:rPr>
              <a:t>U.S. : Wiley Publishing, Inc; 2010. 336 p. ISBN: 978-0-470-48470-8</a:t>
            </a:r>
            <a:endParaRPr/>
          </a:p>
          <a:p>
            <a:pPr>
              <a:buSzPct val="45000"/>
              <a:buFont typeface="StarSymbol"/>
              <a:buChar char=""/>
            </a:pPr>
            <a:r>
              <a:rPr lang="pt-BR" sz="1200">
                <a:solidFill>
                  <a:srgbClr val="FF0000"/>
                </a:solidFill>
                <a:latin typeface="Arial"/>
              </a:rPr>
              <a:t>[3] BUYYA, Rajkumar; BROBERG, James; GOSCINSKI, Andrzej. Cloud Computing – Principles and Paradigms; 1. ed New Jersey, U.S. : John Wiley &amp; Sons, Inc. 2011. 664p. ISBN: 978-0-470-88799-8</a:t>
            </a:r>
            <a:endParaRPr/>
          </a:p>
          <a:p>
            <a:pPr>
              <a:buSzPct val="45000"/>
              <a:buFont typeface="StarSymbol"/>
              <a:buChar char=""/>
            </a:pPr>
            <a:r>
              <a:rPr lang="pt-BR" sz="1200">
                <a:solidFill>
                  <a:srgbClr val="FF0000"/>
                </a:solidFill>
                <a:latin typeface="Arial"/>
              </a:rPr>
              <a:t>[4] MELL, Peter; GRANCE, Timothy. The NIST Definition of Cloud Computing (Draft). January 2011. Disponível em:</a:t>
            </a:r>
            <a:endParaRPr/>
          </a:p>
          <a:p>
            <a:pPr>
              <a:buSzPct val="45000"/>
              <a:buFont typeface="StarSymbol"/>
              <a:buChar char=""/>
            </a:pPr>
            <a:r>
              <a:rPr lang="pt-BR" sz="1200">
                <a:solidFill>
                  <a:srgbClr val="FF0000"/>
                </a:solidFill>
                <a:latin typeface="Arial"/>
              </a:rPr>
              <a:t>&lt;http://csrc.nist.gov/publications/drafts/800-145/Draft-SP-800-145_cloud-definition.pdf&gt;. Acessado em 15 jun 2011.</a:t>
            </a:r>
            <a:endParaRPr/>
          </a:p>
          <a:p>
            <a:pPr>
              <a:buSzPct val="45000"/>
              <a:buFont typeface="StarSymbol"/>
              <a:buChar char=""/>
            </a:pPr>
            <a:r>
              <a:rPr lang="pt-BR" sz="1200">
                <a:solidFill>
                  <a:srgbClr val="FF0000"/>
                </a:solidFill>
                <a:latin typeface="Arial"/>
              </a:rPr>
              <a:t>[5] CHIRIGATI, Fernando Seabra. Computação em Nuvem. Rio de Janeiro, RJ. 2009. Disponível em: &lt;http://www.gta.ufrj.br/ensino/eel879/trabalhos_vf_2009_2/seabra/&gt;. Acessado em 15 jun 2011.</a:t>
            </a:r>
            <a:endParaRPr/>
          </a:p>
          <a:p>
            <a:pPr>
              <a:buSzPct val="45000"/>
              <a:buFont typeface="StarSymbol"/>
              <a:buChar char=""/>
            </a:pPr>
            <a:r>
              <a:rPr lang="pt-BR" sz="1200">
                <a:solidFill>
                  <a:srgbClr val="FF0000"/>
                </a:solidFill>
                <a:latin typeface="Arial"/>
              </a:rPr>
              <a:t>[6] KAUFMAN, L. M. Data Security in the World of Cloud Computing. IEEE Security and Privacy, 7(4): 61-64, julho/agosto 2009</a:t>
            </a:r>
            <a:endParaRPr/>
          </a:p>
          <a:p>
            <a:pPr>
              <a:buSzPct val="45000"/>
              <a:buFont typeface="StarSymbol"/>
              <a:buChar char=""/>
            </a:pPr>
            <a:r>
              <a:rPr lang="pt-BR" sz="1200">
                <a:solidFill>
                  <a:srgbClr val="FF0000"/>
                </a:solidFill>
                <a:latin typeface="Arial"/>
              </a:rPr>
              <a:t>[7] SUN MICROSYSTEMS, INC. Introduction to Cloud Computing Architecture. White Paper, 1ª edição, junho 2009a.</a:t>
            </a:r>
            <a:endParaRPr/>
          </a:p>
          <a:p>
            <a:pPr>
              <a:buSzPct val="45000"/>
              <a:buFont typeface="StarSymbol"/>
              <a:buChar char=""/>
            </a:pPr>
            <a:r>
              <a:rPr lang="pt-BR" sz="1200">
                <a:solidFill>
                  <a:srgbClr val="FF0000"/>
                </a:solidFill>
                <a:latin typeface="Arial"/>
              </a:rPr>
              <a:t>[8] DIKAIAKOS, M. D.; PALLIS, G.; KATSAROS, D.; MEHRA, P.; VAKALI, A. Cloud Computing – Distributed Internet Computing for IT and Scientific Research. IEEE Internet Computing, 13(5): 10-13, setembro/outubro 2009.</a:t>
            </a:r>
            <a:endParaRPr/>
          </a:p>
          <a:p>
            <a:pPr>
              <a:buSzPct val="45000"/>
              <a:buFont typeface="StarSymbol"/>
              <a:buChar char=""/>
            </a:pPr>
            <a:endParaRPr/>
          </a:p>
          <a:p>
            <a:pPr>
              <a:buSzPct val="45000"/>
              <a:buFont typeface="StarSymbol"/>
              <a:buChar char=""/>
            </a:pPr>
            <a:r>
              <a:rPr lang="pt-BR" sz="1200">
                <a:solidFill>
                  <a:srgbClr val="FF0000"/>
                </a:solidFill>
                <a:latin typeface="Arial"/>
              </a:rPr>
              <a:t>Link de Referência do artigo: http://www.ic.unicamp.br/~ducatte/mo401/1s2011/T2/Artigos/G04-095352-120531-t2.pdf</a:t>
            </a:r>
            <a:endParaRPr/>
          </a:p>
        </p:txBody>
      </p:sp>
      <p:sp>
        <p:nvSpPr>
          <p:cNvPr id="104" name="TextShape 2"/>
          <p:cNvSpPr txBox="1"/>
          <p:nvPr/>
        </p:nvSpPr>
        <p:spPr>
          <a:xfrm>
            <a:off x="468000" y="-130680"/>
            <a:ext cx="9071640" cy="1262160"/>
          </a:xfrm>
          <a:prstGeom prst="rect">
            <a:avLst/>
          </a:prstGeom>
          <a:noFill/>
          <a:ln>
            <a:noFill/>
          </a:ln>
        </p:spPr>
        <p:txBody>
          <a:bodyPr lIns="0" tIns="0" rIns="0" bIns="0" anchor="ctr"/>
          <a:lstStyle/>
          <a:p>
            <a:pPr algn="ctr"/>
            <a:r>
              <a:rPr lang="pt-BR" sz="4400">
                <a:latin typeface="Arial"/>
              </a:rPr>
              <a:t>Bibliografia</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p:nvPr/>
        </p:nvSpPr>
        <p:spPr>
          <a:xfrm>
            <a:off x="664965" y="301320"/>
            <a:ext cx="8635409" cy="968688"/>
          </a:xfrm>
          <a:prstGeom prst="rect">
            <a:avLst/>
          </a:prstGeom>
          <a:noFill/>
          <a:ln>
            <a:noFill/>
          </a:ln>
        </p:spPr>
        <p:txBody>
          <a:bodyPr lIns="0" tIns="0" rIns="0" bIns="0" anchor="ctr"/>
          <a:lstStyle/>
          <a:p>
            <a:pPr algn="ctr"/>
            <a:r>
              <a:rPr lang="pt-BR" sz="3200" dirty="0" smtClean="0">
                <a:latin typeface="Arial"/>
              </a:rPr>
              <a:t>Características de Grid</a:t>
            </a:r>
            <a:endParaRPr sz="3200" dirty="0"/>
          </a:p>
        </p:txBody>
      </p:sp>
      <p:sp>
        <p:nvSpPr>
          <p:cNvPr id="5" name="TextShape 2"/>
          <p:cNvSpPr txBox="1"/>
          <p:nvPr/>
        </p:nvSpPr>
        <p:spPr>
          <a:xfrm>
            <a:off x="181069" y="1376127"/>
            <a:ext cx="9705315" cy="5024705"/>
          </a:xfrm>
          <a:prstGeom prst="rect">
            <a:avLst/>
          </a:prstGeom>
          <a:noFill/>
          <a:ln>
            <a:noFill/>
          </a:ln>
        </p:spPr>
        <p:txBody>
          <a:bodyPr lIns="0" tIns="0" rIns="0" bIns="0"/>
          <a:lstStyle/>
          <a:p>
            <a:pPr marL="285750" indent="-285750">
              <a:buSzPct val="45000"/>
              <a:buFont typeface="Wingdings" panose="05000000000000000000" pitchFamily="2" charset="2"/>
              <a:buChar char="§"/>
            </a:pPr>
            <a:r>
              <a:rPr lang="pt-BR" u="sng" dirty="0" smtClean="0">
                <a:latin typeface="+mj-lt"/>
              </a:rPr>
              <a:t>Escala</a:t>
            </a:r>
            <a:r>
              <a:rPr lang="pt-BR" dirty="0" smtClean="0">
                <a:latin typeface="+mj-lt"/>
              </a:rPr>
              <a:t>: Um grid pode ser tão grande (ou pequeno) quanto desejado. Entretanto, quanto maior a quantidade de</a:t>
            </a:r>
          </a:p>
          <a:p>
            <a:pPr>
              <a:buSzPct val="45000"/>
            </a:pPr>
            <a:endParaRPr lang="pt-BR" dirty="0" smtClean="0">
              <a:latin typeface="+mj-lt"/>
            </a:endParaRPr>
          </a:p>
          <a:p>
            <a:pPr marL="285750" indent="-285750">
              <a:buSzPct val="45000"/>
              <a:buFont typeface="Wingdings" panose="05000000000000000000" pitchFamily="2" charset="2"/>
              <a:buChar char="§"/>
            </a:pPr>
            <a:r>
              <a:rPr lang="pt-BR" u="sng" dirty="0" smtClean="0"/>
              <a:t>Baixo acoplamento:</a:t>
            </a:r>
            <a:r>
              <a:rPr lang="pt-BR" dirty="0" smtClean="0"/>
              <a:t> Não é necessário que todos recursos de um grid estejam conectados diretamente a um node, nem entre si. A distribuição geográfica pode alcançar até mesmo continentes diferentes.</a:t>
            </a:r>
          </a:p>
          <a:p>
            <a:pPr marL="285750" indent="-285750">
              <a:buSzPct val="45000"/>
              <a:buFont typeface="Wingdings" panose="05000000000000000000" pitchFamily="2" charset="2"/>
              <a:buChar char="§"/>
            </a:pPr>
            <a:endParaRPr lang="pt-BR" dirty="0">
              <a:latin typeface="+mj-lt"/>
            </a:endParaRPr>
          </a:p>
          <a:p>
            <a:pPr marL="285750" indent="-285750">
              <a:buSzPct val="45000"/>
              <a:buFont typeface="Wingdings" panose="05000000000000000000" pitchFamily="2" charset="2"/>
              <a:buChar char="§"/>
            </a:pPr>
            <a:r>
              <a:rPr lang="pt-BR" u="sng" dirty="0"/>
              <a:t>Coordenação de recursos</a:t>
            </a:r>
            <a:r>
              <a:rPr lang="pt-BR" dirty="0"/>
              <a:t>: A distribuição de tarefas entre os recursos é feita por nodes. Um node é um computador ligado ao grid dedicado a distribuir tarefas e receber resultados.</a:t>
            </a:r>
          </a:p>
          <a:p>
            <a:pPr marL="285750" indent="-285750">
              <a:buSzPct val="45000"/>
              <a:buFont typeface="Wingdings" panose="05000000000000000000" pitchFamily="2" charset="2"/>
              <a:buChar char="§"/>
            </a:pPr>
            <a:endParaRPr lang="pt-BR" dirty="0" smtClean="0">
              <a:latin typeface="+mj-lt"/>
            </a:endParaRPr>
          </a:p>
          <a:p>
            <a:pPr marL="285750" indent="-285750">
              <a:buSzPct val="45000"/>
              <a:buFont typeface="Wingdings" panose="05000000000000000000" pitchFamily="2" charset="2"/>
              <a:buChar char="§"/>
            </a:pPr>
            <a:r>
              <a:rPr lang="pt-BR" u="sng" dirty="0" smtClean="0">
                <a:latin typeface="+mj-lt"/>
              </a:rPr>
              <a:t>Heterogeneidade</a:t>
            </a:r>
            <a:r>
              <a:rPr lang="pt-BR" dirty="0" smtClean="0">
                <a:latin typeface="+mj-lt"/>
              </a:rPr>
              <a:t>: Um grid pode ser composto de várias máquinas com poderes computacionais diferentes, cada computador compartilha os recursos que têm.</a:t>
            </a:r>
          </a:p>
          <a:p>
            <a:pPr marL="285750" indent="-285750">
              <a:buSzPct val="45000"/>
              <a:buFont typeface="Wingdings" panose="05000000000000000000" pitchFamily="2" charset="2"/>
              <a:buChar char="§"/>
            </a:pPr>
            <a:endParaRPr lang="pt-BR" dirty="0" smtClean="0">
              <a:latin typeface="+mj-lt"/>
            </a:endParaRPr>
          </a:p>
        </p:txBody>
      </p:sp>
      <p:pic>
        <p:nvPicPr>
          <p:cNvPr id="2" name="Imagem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19101" y="4747728"/>
            <a:ext cx="9211768" cy="2680183"/>
          </a:xfrm>
          <a:prstGeom prst="rect">
            <a:avLst/>
          </a:prstGeom>
        </p:spPr>
      </p:pic>
    </p:spTree>
    <p:extLst>
      <p:ext uri="{BB962C8B-B14F-4D97-AF65-F5344CB8AC3E}">
        <p14:creationId xmlns:p14="http://schemas.microsoft.com/office/powerpoint/2010/main" val="38219141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817365" y="453720"/>
            <a:ext cx="8635409" cy="968688"/>
          </a:xfrm>
          <a:prstGeom prst="rect">
            <a:avLst/>
          </a:prstGeom>
          <a:noFill/>
          <a:ln>
            <a:noFill/>
          </a:ln>
        </p:spPr>
        <p:txBody>
          <a:bodyPr lIns="0" tIns="0" rIns="0" bIns="0" anchor="ctr"/>
          <a:lstStyle/>
          <a:p>
            <a:pPr algn="ctr"/>
            <a:r>
              <a:rPr lang="pt-BR" sz="3200" dirty="0" smtClean="0">
                <a:latin typeface="Arial"/>
              </a:rPr>
              <a:t>Grid e </a:t>
            </a:r>
            <a:r>
              <a:rPr lang="pt-BR" sz="3200" dirty="0" err="1" smtClean="0">
                <a:latin typeface="Arial"/>
              </a:rPr>
              <a:t>Cloud</a:t>
            </a:r>
            <a:endParaRPr sz="3200" dirty="0"/>
          </a:p>
        </p:txBody>
      </p:sp>
      <p:sp>
        <p:nvSpPr>
          <p:cNvPr id="3" name="TextShape 2"/>
          <p:cNvSpPr txBox="1"/>
          <p:nvPr/>
        </p:nvSpPr>
        <p:spPr>
          <a:xfrm>
            <a:off x="181069" y="1376127"/>
            <a:ext cx="9705315" cy="1633773"/>
          </a:xfrm>
          <a:prstGeom prst="rect">
            <a:avLst/>
          </a:prstGeom>
          <a:noFill/>
          <a:ln>
            <a:noFill/>
          </a:ln>
        </p:spPr>
        <p:txBody>
          <a:bodyPr lIns="0" tIns="0" rIns="0" bIns="0"/>
          <a:lstStyle/>
          <a:p>
            <a:r>
              <a:rPr lang="pt-BR" dirty="0" err="1"/>
              <a:t>Cloud</a:t>
            </a:r>
            <a:r>
              <a:rPr lang="pt-BR" dirty="0"/>
              <a:t> </a:t>
            </a:r>
            <a:r>
              <a:rPr lang="pt-BR" dirty="0" err="1"/>
              <a:t>computing</a:t>
            </a:r>
            <a:r>
              <a:rPr lang="pt-BR" dirty="0"/>
              <a:t> não deve ser confundido </a:t>
            </a:r>
            <a:r>
              <a:rPr lang="pt-BR" dirty="0" smtClean="0"/>
              <a:t>com</a:t>
            </a:r>
            <a:r>
              <a:rPr lang="pt-BR" dirty="0"/>
              <a:t> grid </a:t>
            </a:r>
            <a:r>
              <a:rPr lang="pt-BR" dirty="0" err="1" smtClean="0"/>
              <a:t>computing</a:t>
            </a:r>
            <a:r>
              <a:rPr lang="pt-BR" dirty="0" smtClean="0"/>
              <a:t>.</a:t>
            </a:r>
            <a:endParaRPr lang="pt-BR" dirty="0"/>
          </a:p>
          <a:p>
            <a:r>
              <a:rPr lang="pt-BR" dirty="0"/>
              <a:t>A utilização de plataformas </a:t>
            </a:r>
            <a:r>
              <a:rPr lang="pt-BR" dirty="0" err="1" smtClean="0"/>
              <a:t>cloud</a:t>
            </a:r>
            <a:r>
              <a:rPr lang="pt-BR" dirty="0" smtClean="0"/>
              <a:t>, </a:t>
            </a:r>
            <a:r>
              <a:rPr lang="pt-BR" dirty="0"/>
              <a:t>ou seja, a formação de um grid de computadores disponibilizados através da </a:t>
            </a:r>
            <a:r>
              <a:rPr lang="pt-BR" dirty="0" smtClean="0"/>
              <a:t>Internet, </a:t>
            </a:r>
            <a:r>
              <a:rPr lang="pt-BR" dirty="0"/>
              <a:t>é uma forma possível de implementação de </a:t>
            </a:r>
            <a:r>
              <a:rPr lang="pt-BR" dirty="0" smtClean="0"/>
              <a:t>grid. Podemos então dizer que </a:t>
            </a:r>
            <a:r>
              <a:rPr lang="pt-BR" dirty="0" err="1"/>
              <a:t>c</a:t>
            </a:r>
            <a:r>
              <a:rPr lang="pt-BR" dirty="0" err="1" smtClean="0"/>
              <a:t>loud</a:t>
            </a:r>
            <a:r>
              <a:rPr lang="pt-BR" dirty="0" smtClean="0"/>
              <a:t> pode fazer utilização de uma arquitetura em grid, mas não o contrário. A utilização de grid mais comum hoje, ainda é no meio científico.</a:t>
            </a:r>
            <a:endParaRPr lang="pt-BR" dirty="0"/>
          </a:p>
        </p:txBody>
      </p:sp>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4873" y="3246507"/>
            <a:ext cx="5257706" cy="3943280"/>
          </a:xfrm>
          <a:prstGeom prst="rect">
            <a:avLst/>
          </a:prstGeom>
        </p:spPr>
      </p:pic>
    </p:spTree>
    <p:extLst>
      <p:ext uri="{BB962C8B-B14F-4D97-AF65-F5344CB8AC3E}">
        <p14:creationId xmlns:p14="http://schemas.microsoft.com/office/powerpoint/2010/main" val="37649251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Shape 1"/>
          <p:cNvSpPr txBox="1"/>
          <p:nvPr/>
        </p:nvSpPr>
        <p:spPr>
          <a:xfrm>
            <a:off x="664965" y="301320"/>
            <a:ext cx="8635409" cy="968688"/>
          </a:xfrm>
          <a:prstGeom prst="rect">
            <a:avLst/>
          </a:prstGeom>
          <a:noFill/>
          <a:ln>
            <a:noFill/>
          </a:ln>
        </p:spPr>
        <p:txBody>
          <a:bodyPr lIns="0" tIns="0" rIns="0" bIns="0" anchor="ctr"/>
          <a:lstStyle/>
          <a:p>
            <a:pPr algn="ctr"/>
            <a:r>
              <a:rPr lang="pt-BR" sz="3200" dirty="0">
                <a:latin typeface="Arial"/>
              </a:rPr>
              <a:t>Conceitos de </a:t>
            </a:r>
            <a:r>
              <a:rPr lang="pt-BR" sz="3200" dirty="0" err="1">
                <a:latin typeface="Arial"/>
              </a:rPr>
              <a:t>Cloud</a:t>
            </a:r>
            <a:endParaRPr sz="3200" dirty="0"/>
          </a:p>
        </p:txBody>
      </p:sp>
      <p:pic>
        <p:nvPicPr>
          <p:cNvPr id="43" name="Picture 42"/>
          <p:cNvPicPr/>
          <p:nvPr/>
        </p:nvPicPr>
        <p:blipFill>
          <a:blip r:embed="rId2"/>
          <a:stretch/>
        </p:blipFill>
        <p:spPr>
          <a:xfrm>
            <a:off x="4068000" y="1931040"/>
            <a:ext cx="6001560" cy="4476960"/>
          </a:xfrm>
          <a:prstGeom prst="rect">
            <a:avLst/>
          </a:prstGeom>
          <a:ln>
            <a:noFill/>
          </a:ln>
        </p:spPr>
      </p:pic>
      <p:sp>
        <p:nvSpPr>
          <p:cNvPr id="44" name="TextShape 2"/>
          <p:cNvSpPr txBox="1"/>
          <p:nvPr/>
        </p:nvSpPr>
        <p:spPr>
          <a:xfrm>
            <a:off x="116364" y="1693429"/>
            <a:ext cx="6027360" cy="5378271"/>
          </a:xfrm>
          <a:prstGeom prst="rect">
            <a:avLst/>
          </a:prstGeom>
          <a:noFill/>
          <a:ln>
            <a:noFill/>
          </a:ln>
        </p:spPr>
        <p:txBody>
          <a:bodyPr lIns="0" tIns="0" rIns="0" bIns="0"/>
          <a:lstStyle/>
          <a:p>
            <a:pPr>
              <a:buSzPct val="45000"/>
              <a:buFont typeface="StarSymbol"/>
              <a:buChar char=""/>
            </a:pPr>
            <a:r>
              <a:rPr lang="pt-BR" dirty="0">
                <a:latin typeface="+mj-lt"/>
              </a:rPr>
              <a:t>A computação na nuvem ou </a:t>
            </a:r>
            <a:r>
              <a:rPr lang="pt-BR" dirty="0" err="1">
                <a:latin typeface="+mj-lt"/>
              </a:rPr>
              <a:t>Cloud</a:t>
            </a:r>
            <a:r>
              <a:rPr lang="pt-BR" dirty="0">
                <a:latin typeface="+mj-lt"/>
              </a:rPr>
              <a:t> </a:t>
            </a:r>
            <a:r>
              <a:rPr lang="pt-BR" dirty="0" err="1">
                <a:latin typeface="+mj-lt"/>
              </a:rPr>
              <a:t>Computing</a:t>
            </a:r>
            <a:r>
              <a:rPr lang="pt-BR" dirty="0">
                <a:latin typeface="+mj-lt"/>
              </a:rPr>
              <a:t> é um novo modelo de computação que permite ao usuário final acessar uma grande quantidade de aplicações e serviços em qualquer lugar e independente da plataforma, bastando para isso ter um terminal conectado à “nuvem”. [1]</a:t>
            </a:r>
            <a:endParaRPr dirty="0">
              <a:latin typeface="+mj-lt"/>
            </a:endParaRPr>
          </a:p>
          <a:p>
            <a:pPr>
              <a:buSzPct val="45000"/>
              <a:buFont typeface="StarSymbol"/>
              <a:buChar char=""/>
            </a:pPr>
            <a:r>
              <a:rPr lang="pt-BR" dirty="0">
                <a:latin typeface="+mj-lt"/>
              </a:rPr>
              <a:t>A palavra nuvem sugere uma </a:t>
            </a:r>
            <a:r>
              <a:rPr lang="pt-BR" dirty="0" smtClean="0">
                <a:latin typeface="+mj-lt"/>
              </a:rPr>
              <a:t>ideia </a:t>
            </a:r>
            <a:r>
              <a:rPr lang="pt-BR" dirty="0">
                <a:latin typeface="+mj-lt"/>
              </a:rPr>
              <a:t>de ambiente desconhecido, o qual podemos ver somente seu início e fim. Por este motivo esta foi muito bem empregada na nomenclatura deste novo modelo, onde toda a </a:t>
            </a:r>
            <a:r>
              <a:rPr lang="pt-BR" dirty="0" smtClean="0">
                <a:latin typeface="+mj-lt"/>
              </a:rPr>
              <a:t>infraestrutura </a:t>
            </a:r>
            <a:r>
              <a:rPr lang="pt-BR" dirty="0">
                <a:latin typeface="+mj-lt"/>
              </a:rPr>
              <a:t>e recursos computacionais ficam “escondidos”, tendo o usuário o acesso apenas a uma interface padrão através da qual é disponibilizado todo o conjunto de variadas aplicações e serviços. [1]</a:t>
            </a:r>
            <a:endParaRPr dirty="0">
              <a:latin typeface="+mj-lt"/>
            </a:endParaRPr>
          </a:p>
          <a:p>
            <a:pPr>
              <a:buSzPct val="45000"/>
              <a:buFont typeface="StarSymbol"/>
              <a:buChar char=""/>
            </a:pPr>
            <a:r>
              <a:rPr lang="pt-BR" dirty="0">
                <a:latin typeface="+mj-lt"/>
              </a:rPr>
              <a:t>A nuvem é representada pela internet, isto é, a </a:t>
            </a:r>
            <a:r>
              <a:rPr lang="pt-BR" dirty="0" smtClean="0">
                <a:latin typeface="+mj-lt"/>
              </a:rPr>
              <a:t>infraestrutura </a:t>
            </a:r>
            <a:r>
              <a:rPr lang="pt-BR" dirty="0">
                <a:latin typeface="+mj-lt"/>
              </a:rPr>
              <a:t>de comunicação composta por um conjunto de hardwares, softwares, interfaces, redes de telecomunicação, dispositivos de controle e de armazenamento que permitem a entrega da computação como serviço. [2] </a:t>
            </a:r>
            <a:endParaRPr dirty="0">
              <a:latin typeface="+mj-lt"/>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p:cNvPicPr/>
          <p:nvPr/>
        </p:nvPicPr>
        <p:blipFill>
          <a:blip r:embed="rId2"/>
          <a:stretch/>
        </p:blipFill>
        <p:spPr>
          <a:xfrm>
            <a:off x="4824625" y="3437315"/>
            <a:ext cx="5256000" cy="4122360"/>
          </a:xfrm>
          <a:prstGeom prst="rect">
            <a:avLst/>
          </a:prstGeom>
          <a:ln>
            <a:noFill/>
          </a:ln>
        </p:spPr>
      </p:pic>
      <p:sp>
        <p:nvSpPr>
          <p:cNvPr id="46" name="TextShape 1"/>
          <p:cNvSpPr txBox="1"/>
          <p:nvPr/>
        </p:nvSpPr>
        <p:spPr>
          <a:xfrm>
            <a:off x="504000" y="301321"/>
            <a:ext cx="9071640" cy="764914"/>
          </a:xfrm>
          <a:prstGeom prst="rect">
            <a:avLst/>
          </a:prstGeom>
          <a:noFill/>
          <a:ln>
            <a:noFill/>
          </a:ln>
        </p:spPr>
        <p:txBody>
          <a:bodyPr lIns="0" tIns="0" rIns="0" bIns="0" anchor="ctr"/>
          <a:lstStyle/>
          <a:p>
            <a:pPr algn="ctr"/>
            <a:r>
              <a:rPr lang="pt-BR" sz="3200" dirty="0">
                <a:latin typeface="Arial"/>
              </a:rPr>
              <a:t>Tecnologias Relevantes para a </a:t>
            </a:r>
            <a:r>
              <a:rPr lang="pt-BR" sz="3200" dirty="0" err="1">
                <a:latin typeface="Arial"/>
              </a:rPr>
              <a:t>Cloud</a:t>
            </a:r>
            <a:endParaRPr sz="3200" dirty="0"/>
          </a:p>
        </p:txBody>
      </p:sp>
      <p:sp>
        <p:nvSpPr>
          <p:cNvPr id="47" name="TextShape 2"/>
          <p:cNvSpPr txBox="1"/>
          <p:nvPr/>
        </p:nvSpPr>
        <p:spPr>
          <a:xfrm>
            <a:off x="135068" y="1784318"/>
            <a:ext cx="5903640" cy="5544000"/>
          </a:xfrm>
          <a:prstGeom prst="rect">
            <a:avLst/>
          </a:prstGeom>
          <a:noFill/>
          <a:ln>
            <a:noFill/>
          </a:ln>
        </p:spPr>
        <p:txBody>
          <a:bodyPr lIns="0" tIns="0" rIns="0" bIns="0"/>
          <a:lstStyle/>
          <a:p>
            <a:pPr>
              <a:buSzPct val="45000"/>
              <a:buFont typeface="StarSymbol"/>
              <a:buChar char=""/>
            </a:pPr>
            <a:r>
              <a:rPr lang="pt-BR" sz="2000" dirty="0">
                <a:latin typeface="+mj-lt"/>
              </a:rPr>
              <a:t>A convergência de uma </a:t>
            </a:r>
            <a:r>
              <a:rPr lang="pt-BR" sz="2000" dirty="0" smtClean="0">
                <a:latin typeface="+mj-lt"/>
              </a:rPr>
              <a:t>variedade de tecnologias </a:t>
            </a:r>
            <a:r>
              <a:rPr lang="pt-BR" sz="2000" dirty="0">
                <a:latin typeface="+mj-lt"/>
              </a:rPr>
              <a:t>permite à computação na nuvem prover serviços de forma transparente para o usuário, dentre outras funcionalidades e </a:t>
            </a:r>
            <a:r>
              <a:rPr lang="pt-BR" sz="2000" dirty="0" smtClean="0">
                <a:latin typeface="+mj-lt"/>
              </a:rPr>
              <a:t>particularidades. Campos </a:t>
            </a:r>
            <a:r>
              <a:rPr lang="pt-BR" sz="2000" dirty="0">
                <a:latin typeface="+mj-lt"/>
              </a:rPr>
              <a:t>da tecnologia que são de grande relevância nesta convergência são: </a:t>
            </a:r>
            <a:endParaRPr sz="2000" dirty="0">
              <a:latin typeface="+mj-lt"/>
            </a:endParaRPr>
          </a:p>
          <a:p>
            <a:pPr>
              <a:buSzPct val="45000"/>
              <a:buFont typeface="StarSymbol"/>
              <a:buChar char=""/>
            </a:pPr>
            <a:r>
              <a:rPr lang="pt-BR" sz="2000" dirty="0">
                <a:latin typeface="+mj-lt"/>
              </a:rPr>
              <a:t>Hardware, com a capacidade de virtualização; </a:t>
            </a:r>
            <a:endParaRPr sz="2000" dirty="0">
              <a:latin typeface="+mj-lt"/>
            </a:endParaRPr>
          </a:p>
          <a:p>
            <a:pPr>
              <a:buSzPct val="45000"/>
              <a:buFont typeface="StarSymbol"/>
              <a:buChar char=""/>
            </a:pPr>
            <a:r>
              <a:rPr lang="pt-BR" sz="2000" dirty="0">
                <a:latin typeface="+mj-lt"/>
              </a:rPr>
              <a:t>Tecnologias de internet, como a Web 2.0, serviços web;</a:t>
            </a:r>
            <a:endParaRPr sz="2000" dirty="0">
              <a:latin typeface="+mj-lt"/>
            </a:endParaRPr>
          </a:p>
          <a:p>
            <a:pPr>
              <a:buSzPct val="45000"/>
              <a:buFont typeface="StarSymbol"/>
              <a:buChar char=""/>
            </a:pPr>
            <a:r>
              <a:rPr lang="pt-BR" sz="2000" dirty="0">
                <a:latin typeface="+mj-lt"/>
              </a:rPr>
              <a:t>Gerenciamento de Sistemas, como a computação independente (</a:t>
            </a:r>
            <a:r>
              <a:rPr lang="pt-BR" sz="2000" dirty="0" err="1">
                <a:latin typeface="+mj-lt"/>
              </a:rPr>
              <a:t>autonomic</a:t>
            </a:r>
            <a:r>
              <a:rPr lang="pt-BR" sz="2000" dirty="0">
                <a:latin typeface="+mj-lt"/>
              </a:rPr>
              <a:t> </a:t>
            </a:r>
            <a:r>
              <a:rPr lang="pt-BR" sz="2000" dirty="0" err="1">
                <a:latin typeface="+mj-lt"/>
              </a:rPr>
              <a:t>computing</a:t>
            </a:r>
            <a:r>
              <a:rPr lang="pt-BR" sz="2000" dirty="0">
                <a:latin typeface="+mj-lt"/>
              </a:rPr>
              <a:t>) e a automação de gerenciamento e manutenção de Data Center; </a:t>
            </a:r>
            <a:endParaRPr sz="2000" dirty="0">
              <a:latin typeface="+mj-lt"/>
            </a:endParaRPr>
          </a:p>
          <a:p>
            <a:pPr>
              <a:buSzPct val="45000"/>
              <a:buFont typeface="StarSymbol"/>
              <a:buChar char=""/>
            </a:pPr>
            <a:r>
              <a:rPr lang="pt-BR" sz="2000" dirty="0" smtClean="0">
                <a:latin typeface="+mj-lt"/>
              </a:rPr>
              <a:t>além </a:t>
            </a:r>
            <a:r>
              <a:rPr lang="pt-BR" sz="2000" dirty="0">
                <a:latin typeface="+mj-lt"/>
              </a:rPr>
              <a:t>da computação distribuída, em especial a </a:t>
            </a:r>
            <a:r>
              <a:rPr lang="pt-BR" sz="2000" dirty="0" err="1">
                <a:latin typeface="+mj-lt"/>
              </a:rPr>
              <a:t>utility</a:t>
            </a:r>
            <a:r>
              <a:rPr lang="pt-BR" sz="2000" dirty="0">
                <a:latin typeface="+mj-lt"/>
              </a:rPr>
              <a:t> &amp; grid </a:t>
            </a:r>
            <a:r>
              <a:rPr lang="pt-BR" sz="2000" dirty="0" err="1">
                <a:latin typeface="+mj-lt"/>
              </a:rPr>
              <a:t>computing</a:t>
            </a:r>
            <a:endParaRPr sz="2000" dirty="0">
              <a:latin typeface="+mj-lt"/>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p:cNvPicPr/>
          <p:nvPr/>
        </p:nvPicPr>
        <p:blipFill>
          <a:blip r:embed="rId2"/>
          <a:stretch/>
        </p:blipFill>
        <p:spPr>
          <a:xfrm>
            <a:off x="3966188" y="2520000"/>
            <a:ext cx="6098760" cy="4574520"/>
          </a:xfrm>
          <a:prstGeom prst="rect">
            <a:avLst/>
          </a:prstGeom>
          <a:ln>
            <a:noFill/>
          </a:ln>
        </p:spPr>
      </p:pic>
      <p:sp>
        <p:nvSpPr>
          <p:cNvPr id="49" name="TextShape 1"/>
          <p:cNvSpPr txBox="1"/>
          <p:nvPr/>
        </p:nvSpPr>
        <p:spPr>
          <a:xfrm>
            <a:off x="504000" y="301320"/>
            <a:ext cx="9071640" cy="890353"/>
          </a:xfrm>
          <a:prstGeom prst="rect">
            <a:avLst/>
          </a:prstGeom>
          <a:noFill/>
          <a:ln>
            <a:noFill/>
          </a:ln>
        </p:spPr>
        <p:txBody>
          <a:bodyPr lIns="0" tIns="0" rIns="0" bIns="0" anchor="ctr"/>
          <a:lstStyle/>
          <a:p>
            <a:pPr algn="ctr"/>
            <a:r>
              <a:rPr lang="pt-BR" sz="3200" dirty="0">
                <a:latin typeface="Arial"/>
              </a:rPr>
              <a:t>Características da </a:t>
            </a:r>
            <a:r>
              <a:rPr lang="pt-BR" sz="3200" dirty="0" err="1">
                <a:latin typeface="Arial"/>
              </a:rPr>
              <a:t>Cloud</a:t>
            </a:r>
            <a:endParaRPr sz="3200" dirty="0"/>
          </a:p>
        </p:txBody>
      </p:sp>
      <p:sp>
        <p:nvSpPr>
          <p:cNvPr id="50" name="TextShape 2"/>
          <p:cNvSpPr txBox="1"/>
          <p:nvPr/>
        </p:nvSpPr>
        <p:spPr>
          <a:xfrm>
            <a:off x="663460" y="1790758"/>
            <a:ext cx="5372373" cy="4384440"/>
          </a:xfrm>
          <a:prstGeom prst="rect">
            <a:avLst/>
          </a:prstGeom>
          <a:noFill/>
          <a:ln>
            <a:noFill/>
          </a:ln>
        </p:spPr>
        <p:txBody>
          <a:bodyPr lIns="0" tIns="0" rIns="0" bIns="0"/>
          <a:lstStyle/>
          <a:p>
            <a:pPr>
              <a:buSzPct val="45000"/>
              <a:buFont typeface="StarSymbol"/>
              <a:buChar char=""/>
            </a:pPr>
            <a:r>
              <a:rPr lang="pt-BR" sz="2000" dirty="0">
                <a:latin typeface="+mj-lt"/>
              </a:rPr>
              <a:t>As principais características da computação em </a:t>
            </a:r>
            <a:r>
              <a:rPr lang="pt-BR" sz="2000" dirty="0" err="1">
                <a:latin typeface="+mj-lt"/>
              </a:rPr>
              <a:t>Cloud</a:t>
            </a:r>
            <a:r>
              <a:rPr lang="pt-BR" sz="2000" dirty="0">
                <a:latin typeface="+mj-lt"/>
              </a:rPr>
              <a:t> engloba</a:t>
            </a:r>
            <a:r>
              <a:rPr lang="pt-BR" sz="2000" dirty="0" smtClean="0">
                <a:latin typeface="+mj-lt"/>
              </a:rPr>
              <a:t>:</a:t>
            </a:r>
          </a:p>
          <a:p>
            <a:pPr>
              <a:buSzPct val="45000"/>
              <a:buFont typeface="StarSymbol"/>
              <a:buChar char=""/>
            </a:pPr>
            <a:endParaRPr sz="2000" dirty="0">
              <a:latin typeface="+mj-lt"/>
            </a:endParaRPr>
          </a:p>
          <a:p>
            <a:pPr>
              <a:buSzPct val="45000"/>
              <a:buFont typeface="StarSymbol"/>
              <a:buChar char=""/>
            </a:pPr>
            <a:r>
              <a:rPr lang="pt-BR" sz="2000" dirty="0">
                <a:latin typeface="+mj-lt"/>
              </a:rPr>
              <a:t>Elasticidade e </a:t>
            </a:r>
            <a:r>
              <a:rPr lang="pt-BR" sz="2000" dirty="0" smtClean="0">
                <a:latin typeface="+mj-lt"/>
              </a:rPr>
              <a:t>Escalonamento </a:t>
            </a:r>
            <a:endParaRPr sz="2000" dirty="0">
              <a:latin typeface="+mj-lt"/>
            </a:endParaRPr>
          </a:p>
          <a:p>
            <a:pPr>
              <a:buSzPct val="45000"/>
              <a:buFont typeface="StarSymbol"/>
              <a:buChar char=""/>
            </a:pPr>
            <a:r>
              <a:rPr lang="pt-BR" sz="2000" dirty="0">
                <a:latin typeface="+mj-lt"/>
              </a:rPr>
              <a:t>Self-Service(</a:t>
            </a:r>
            <a:r>
              <a:rPr lang="pt-BR" sz="2000" dirty="0" err="1">
                <a:latin typeface="+mj-lt"/>
              </a:rPr>
              <a:t>Auto-atendimento</a:t>
            </a:r>
            <a:r>
              <a:rPr lang="pt-BR" sz="2000" dirty="0" smtClean="0">
                <a:latin typeface="+mj-lt"/>
              </a:rPr>
              <a:t>)</a:t>
            </a:r>
            <a:endParaRPr sz="2000" dirty="0">
              <a:latin typeface="+mj-lt"/>
            </a:endParaRPr>
          </a:p>
          <a:p>
            <a:pPr>
              <a:buSzPct val="45000"/>
              <a:buFont typeface="StarSymbol"/>
              <a:buChar char=""/>
            </a:pPr>
            <a:r>
              <a:rPr lang="pt-BR" sz="2000" dirty="0">
                <a:latin typeface="+mj-lt"/>
              </a:rPr>
              <a:t>Faturamento e Medição por </a:t>
            </a:r>
            <a:r>
              <a:rPr lang="pt-BR" sz="2000" dirty="0" smtClean="0">
                <a:latin typeface="+mj-lt"/>
              </a:rPr>
              <a:t>uso </a:t>
            </a:r>
            <a:endParaRPr sz="2000" dirty="0">
              <a:latin typeface="+mj-lt"/>
            </a:endParaRPr>
          </a:p>
          <a:p>
            <a:pPr>
              <a:buSzPct val="45000"/>
              <a:buFont typeface="StarSymbol"/>
              <a:buChar char=""/>
            </a:pPr>
            <a:r>
              <a:rPr lang="pt-BR" sz="2000" dirty="0">
                <a:latin typeface="+mj-lt"/>
              </a:rPr>
              <a:t>Amplo acesso à </a:t>
            </a:r>
            <a:r>
              <a:rPr lang="pt-BR" sz="2000" dirty="0" smtClean="0">
                <a:latin typeface="+mj-lt"/>
              </a:rPr>
              <a:t>rede</a:t>
            </a:r>
            <a:endParaRPr sz="2000" dirty="0">
              <a:latin typeface="+mj-lt"/>
            </a:endParaRPr>
          </a:p>
          <a:p>
            <a:pPr>
              <a:buSzPct val="45000"/>
              <a:buFont typeface="StarSymbol"/>
              <a:buChar char=""/>
            </a:pPr>
            <a:r>
              <a:rPr lang="pt-BR" sz="2000" dirty="0">
                <a:latin typeface="+mj-lt"/>
              </a:rPr>
              <a:t>Customização  </a:t>
            </a:r>
            <a:endParaRPr sz="2000" dirty="0">
              <a:latin typeface="+mj-lt"/>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p:cNvPicPr/>
          <p:nvPr/>
        </p:nvPicPr>
        <p:blipFill>
          <a:blip r:embed="rId2"/>
          <a:stretch/>
        </p:blipFill>
        <p:spPr>
          <a:xfrm>
            <a:off x="72000" y="1908000"/>
            <a:ext cx="4032000" cy="4029120"/>
          </a:xfrm>
          <a:prstGeom prst="rect">
            <a:avLst/>
          </a:prstGeom>
          <a:ln>
            <a:noFill/>
          </a:ln>
        </p:spPr>
      </p:pic>
      <p:sp>
        <p:nvSpPr>
          <p:cNvPr id="52" name="TextShape 1"/>
          <p:cNvSpPr txBox="1"/>
          <p:nvPr/>
        </p:nvSpPr>
        <p:spPr>
          <a:xfrm>
            <a:off x="504000" y="301320"/>
            <a:ext cx="9071640" cy="874673"/>
          </a:xfrm>
          <a:prstGeom prst="rect">
            <a:avLst/>
          </a:prstGeom>
          <a:noFill/>
          <a:ln>
            <a:noFill/>
          </a:ln>
        </p:spPr>
        <p:txBody>
          <a:bodyPr lIns="0" tIns="0" rIns="0" bIns="0" anchor="ctr"/>
          <a:lstStyle/>
          <a:p>
            <a:pPr algn="ctr"/>
            <a:r>
              <a:rPr lang="pt-BR" sz="3200" dirty="0">
                <a:latin typeface="Arial"/>
              </a:rPr>
              <a:t>Detalhamento das Características </a:t>
            </a:r>
            <a:r>
              <a:rPr lang="pt-BR" sz="3200" dirty="0" err="1">
                <a:latin typeface="Arial"/>
              </a:rPr>
              <a:t>Cloud</a:t>
            </a:r>
            <a:endParaRPr sz="3200" dirty="0"/>
          </a:p>
        </p:txBody>
      </p:sp>
      <p:sp>
        <p:nvSpPr>
          <p:cNvPr id="53" name="TextShape 2"/>
          <p:cNvSpPr txBox="1"/>
          <p:nvPr/>
        </p:nvSpPr>
        <p:spPr>
          <a:xfrm>
            <a:off x="3960000" y="2518453"/>
            <a:ext cx="5976000" cy="2808214"/>
          </a:xfrm>
          <a:prstGeom prst="rect">
            <a:avLst/>
          </a:prstGeom>
          <a:noFill/>
          <a:ln>
            <a:noFill/>
          </a:ln>
        </p:spPr>
        <p:txBody>
          <a:bodyPr lIns="0" tIns="0" rIns="0" bIns="0"/>
          <a:lstStyle/>
          <a:p>
            <a:pPr>
              <a:buSzPct val="45000"/>
            </a:pPr>
            <a:r>
              <a:rPr lang="pt-BR" b="1" u="sng" dirty="0">
                <a:latin typeface="+mj-lt"/>
              </a:rPr>
              <a:t>Elasticidade e Escalonamento </a:t>
            </a:r>
            <a:endParaRPr lang="pt-BR" dirty="0">
              <a:latin typeface="+mj-lt"/>
            </a:endParaRPr>
          </a:p>
          <a:p>
            <a:pPr>
              <a:buSzPct val="45000"/>
            </a:pPr>
            <a:endParaRPr lang="pt-BR" dirty="0" smtClean="0">
              <a:latin typeface="+mj-lt"/>
            </a:endParaRPr>
          </a:p>
          <a:p>
            <a:pPr>
              <a:buSzPct val="45000"/>
            </a:pPr>
            <a:r>
              <a:rPr lang="pt-BR" dirty="0" smtClean="0">
                <a:latin typeface="+mj-lt"/>
              </a:rPr>
              <a:t>A </a:t>
            </a:r>
            <a:r>
              <a:rPr lang="pt-BR" dirty="0">
                <a:latin typeface="+mj-lt"/>
              </a:rPr>
              <a:t>computação na nuvem propicia a ilusão de recursos computacionais infinitos disponíveis para o uso. Portanto, os usuários têm a expectativa de que a nuvem seja capaz de fornecer rapidamente recursos em qualquer quantidade e a qualquer momento. É esperado que os recursos adicionais possam ser providos, possivelmente de forma automática, quando ocorre o aumento da demanda e retidos, no caso da diminuição desta demanda</a:t>
            </a:r>
            <a:r>
              <a:rPr lang="pt-BR" dirty="0" smtClean="0">
                <a:latin typeface="+mj-lt"/>
              </a:rPr>
              <a:t>.</a:t>
            </a:r>
            <a:endParaRPr dirty="0">
              <a:latin typeface="+mj-lt"/>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15782</TotalTime>
  <Words>2286</Words>
  <Application>Microsoft Office PowerPoint</Application>
  <PresentationFormat>Personalizar</PresentationFormat>
  <Paragraphs>151</Paragraphs>
  <Slides>38</Slides>
  <Notes>0</Notes>
  <HiddenSlides>0</HiddenSlides>
  <MMClips>1</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38</vt:i4>
      </vt:variant>
    </vt:vector>
  </HeadingPairs>
  <TitlesOfParts>
    <vt:vector size="44" baseType="lpstr">
      <vt:lpstr>Arial</vt:lpstr>
      <vt:lpstr>DejaVu Sans</vt:lpstr>
      <vt:lpstr>StarSymbol</vt:lpstr>
      <vt:lpstr>Times New Roman</vt:lpstr>
      <vt:lpstr>Wingdings</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Arthur DaSilva</cp:lastModifiedBy>
  <cp:revision>112</cp:revision>
  <dcterms:created xsi:type="dcterms:W3CDTF">2015-05-18T09:36:25Z</dcterms:created>
  <dcterms:modified xsi:type="dcterms:W3CDTF">2015-05-22T02:31:38Z</dcterms:modified>
  <dc:language>pt-BR</dc:language>
</cp:coreProperties>
</file>